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57" d="100"/>
          <a:sy n="157" d="100"/>
        </p:scale>
        <p:origin x="9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7D451-2907-3746-AAFC-B3DC31D594DC}" type="slidenum">
              <a:rPr lang="en-US" smtClean="0"/>
              <a:t>80</a:t>
            </a:fld>
            <a:endParaRPr lang="en-US"/>
          </a:p>
        </p:txBody>
      </p:sp>
    </p:spTree>
    <p:extLst>
      <p:ext uri="{BB962C8B-B14F-4D97-AF65-F5344CB8AC3E}">
        <p14:creationId xmlns:p14="http://schemas.microsoft.com/office/powerpoint/2010/main" val="579855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gnyte.productboard.com/feature-board/planning/features/c78bf7fb-6e98-45f4-b62d-b77b2cdda9d3"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PM/pages/854786050"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egnyte.productboard.com/entity-detail/features/8b29768b-d981-4ec6-82d0-d316703d0570" TargetMode="External"/><Relationship Id="rId2" Type="http://schemas.openxmlformats.org/officeDocument/2006/relationships/hyperlink" Target="https://www.figma.com/design/AXtKz4IExGp3WfTjTZqSrN/Platform---Home-page-redesign-across-verticals?node-id=1726-35543&amp;t=Xw9ungNWCco75ZRd-1" TargetMode="External"/><Relationship Id="rId1" Type="http://schemas.openxmlformats.org/officeDocument/2006/relationships/slideLayout" Target="../slideLayouts/slideLayout1.xml"/><Relationship Id="rId5" Type="http://schemas.openxmlformats.org/officeDocument/2006/relationships/hyperlink" Target="https://egnyte.atlassian.net/wiki/spaces/IA/pages/813596684/Gen+4+Plans+-+Roadmap?src=jira" TargetMode="External"/><Relationship Id="rId4" Type="http://schemas.openxmlformats.org/officeDocument/2006/relationships/hyperlink" Target="https://jira.egnyte-it.com/browse/DEL-44118"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 Id="rId4" Type="http://schemas.openxmlformats.org/officeDocument/2006/relationships/hyperlink" Target="https://egnyte.atlassian.net/wiki/spaces/FSI/pages/1486061671/Upload+Request+Workflows+v2.0+User+Stories#Optional-Document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jira.egnyte-it.com/browse/CFS-65920"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egnyte.atlassian.net/wiki/spaces/FSI/pages/1442087082/Document+Portal+v4.0+User+Stories"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egnyte.atlassian.net/wiki/spaces/FSI/pages/1442087082/Document+Portal+v4.0+User+Storie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jira.egnyte-it.com/browse/CFS-67495" TargetMode="External"/><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gnyte.productboard.com/entity-detail/features/1f2d5fb2-1c0a-42bd-bf3a-740173baedf3" TargetMode="External"/><Relationship Id="rId2" Type="http://schemas.openxmlformats.org/officeDocument/2006/relationships/hyperlink" Target="https://lucid.app/lucidchart/0c321564-165e-4fe4-be8b-b4c47f7bc3ef/edit?invitationId=inv_945897cc-e8cc-4620-9d03-403060f6442d&amp;page=0_0" TargetMode="External"/><Relationship Id="rId1" Type="http://schemas.openxmlformats.org/officeDocument/2006/relationships/slideLayout" Target="../slideLayouts/slideLayout1.xm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jira.egnyte-it.com/browse/DEL-44757" TargetMode="External"/><Relationship Id="rId2" Type="http://schemas.openxmlformats.org/officeDocument/2006/relationships/hyperlink" Target="https://egnyte.productboard.com/entity-detail/features/3a31ebae-0c91-41fa-911c-da51f91c69e6"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hyperlink" Target="https://jira.egnyte-it.com/browse/DEL-44323" TargetMode="External"/><Relationship Id="rId2" Type="http://schemas.openxmlformats.org/officeDocument/2006/relationships/hyperlink" Target="https://egnyte.productboard.com/entity-detail/features/179a308a-9e59-4ca2-8025-a6009e0e0d73" TargetMode="Externa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jira.egnyte-it.com/browse/APPS-12970" TargetMode="External"/><Relationship Id="rId2" Type="http://schemas.openxmlformats.org/officeDocument/2006/relationships/hyperlink" Target="https://egnyte.productboard.com/entity-detail/features/14923b7d-0feb-4826-b4c9-5ebee52e24be"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 Id="rId4" Type="http://schemas.openxmlformats.org/officeDocument/2006/relationships/hyperlink" Target="https://egnyte.atlassian.net/wiki/x/FoBF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gnyte.productboard.com/entity-detail/features/3e31baf9-3cef-4a4f-b78a-bc6a42fc36ef" TargetMode="External"/><Relationship Id="rId2" Type="http://schemas.openxmlformats.org/officeDocument/2006/relationships/hyperlink" Target="https://egnyte.atlassian.net/wiki/spaces/PM/pages/658374842/SC+Visibility+Phase+2+-+user+actions+workflows" TargetMode="External"/><Relationship Id="rId1" Type="http://schemas.openxmlformats.org/officeDocument/2006/relationships/slideLayout" Target="../slideLayouts/slideLayout1.xm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egnyte.atlassian.net/wiki/x/AQBaV"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egnyte.productboard.com/entity-detail/features/418e78b8-c814-4dc6-aded-4716b8eb42ba" TargetMode="External"/><Relationship Id="rId2" Type="http://schemas.openxmlformats.org/officeDocument/2006/relationships/hyperlink" Target="https://egnyte.atlassian.net/wiki/spaces/CFS/pages/1471152191/Questionnaire+Agent?force_transition=e7e56be6-04a5-4088-bb89-a71bc2d9bb13"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jira.egnyte-it.com/browse/CFS-67393"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figma.com/design/k96o3kXukaVrAUtsaPhN4H/Egnyte-Platform-Copilot---2025?node-id=24179-230269&amp;t=Rc2JPK6PsbVBlXNe-0" TargetMode="External"/><Relationship Id="rId7" Type="http://schemas.openxmlformats.org/officeDocument/2006/relationships/hyperlink" Target="See%20description" TargetMode="External"/><Relationship Id="rId2" Type="http://schemas.openxmlformats.org/officeDocument/2006/relationships/hyperlink" Target="https://egnyte.atlassian.net/wiki/spaces/CFS/pages/1227161693/Agents+Introduction+in+Copilot+Hub" TargetMode="External"/><Relationship Id="rId1" Type="http://schemas.openxmlformats.org/officeDocument/2006/relationships/slideLayout" Target="../slideLayouts/slideLayout1.xml"/><Relationship Id="rId6" Type="http://schemas.openxmlformats.org/officeDocument/2006/relationships/hyperlink" Target="https://jira.egnyte-it.com/browse/CFS-65268" TargetMode="External"/><Relationship Id="rId5" Type="http://schemas.openxmlformats.org/officeDocument/2006/relationships/hyperlink" Target="https://egnyte.productboard.com/entity-detail/features/e71c1807-21d4-4c44-98dc-e61406151be4" TargetMode="External"/><Relationship Id="rId4" Type="http://schemas.openxmlformats.org/officeDocument/2006/relationships/hyperlink" Target="https://egnyte.atlassian.net/wiki/spaces/CFS/pages/1304788999/Agents+Integration"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2" Type="http://schemas.openxmlformats.org/officeDocument/2006/relationships/hyperlink" Target="https://egnyte.atlassian.net/wiki/spaces/CFS/pages/1227161693/Agents+Introduction+in+Egnyte+Platform+WIP#Create-your-own-Agent" TargetMode="Externa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egnyte.productboard.com/entity-detail/features/0449d206-aa74-4e5e-87d0-c8de17c78b4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figma.com/design/k2Nhm5yeOeBbn9LnK9hJGh/AEC-~~-Smart-spec-Q4-2024~~%5BUX-3183%5D?node-id=1-85419&amp;node-type=canvas&amp;t=5gX3kY2zW9WM7Dw7-0" TargetMode="External"/><Relationship Id="rId2" Type="http://schemas.openxmlformats.org/officeDocument/2006/relationships/hyperlink" Target="https://egnyte.atlassian.net/wiki/spaces/AEC/pages/446464310/Smart+Specification+Requirements" TargetMode="External"/><Relationship Id="rId1" Type="http://schemas.openxmlformats.org/officeDocument/2006/relationships/slideLayout" Target="../slideLayouts/slideLayout1.xml"/><Relationship Id="rId6" Type="http://schemas.openxmlformats.org/officeDocument/2006/relationships/hyperlink" Target="https://egnyte.atlassian.net/wiki/spaces/AEC/pages/510067803/Smart+Specs+-+Phase+1" TargetMode="External"/><Relationship Id="rId5" Type="http://schemas.openxmlformats.org/officeDocument/2006/relationships/hyperlink" Target="https://egnyte.productboard.com/entity-detail/features/46ebe816-430f-4d75-8aa2-eaa5a530a915" TargetMode="External"/><Relationship Id="rId4" Type="http://schemas.openxmlformats.org/officeDocument/2006/relationships/hyperlink" Target="https://jira.egnyte-it.com/browse/CFS-60040"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jira.egnyte-it.com/browse/CFS-67870" TargetMode="External"/><Relationship Id="rId2" Type="http://schemas.openxmlformats.org/officeDocument/2006/relationships/hyperlink" Target="https://egnyte.productboard.com/entity-detail/features/0f764a74-64bd-433b-bbd6-c3954618b41b" TargetMode="Externa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ira.egnyte-it.com/browse/GR-603" TargetMode="External"/><Relationship Id="rId2" Type="http://schemas.openxmlformats.org/officeDocument/2006/relationships/hyperlink" Target="https://egnyte.productboard.com/entity-detail/features/861df149-479e-40be-bfc1-7fa2b4df2a65"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jira.egnyte-it.com/browse/CFS-61772" TargetMode="External"/><Relationship Id="rId2" Type="http://schemas.openxmlformats.org/officeDocument/2006/relationships/hyperlink" Target="https://egnyte.productboard.com/entity-detail/features/84b92f86-5a46-4c5a-a2ce-7de6d7455c72"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jira.egnyte-it.com/browse/CFS-67186" TargetMode="External"/><Relationship Id="rId2" Type="http://schemas.openxmlformats.org/officeDocument/2006/relationships/hyperlink" Target="https://egnyte.productboard.com/entity-detail/features/0335823e-8892-481e-87a4-91a212ae3ef5"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egnyte.productboard.com/entity-detail/features/1c95b8c4-1c3a-488e-8928-08e82d8b2635"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jira.egnyte-it.com/browse/DEL-39631" TargetMode="External"/><Relationship Id="rId2" Type="http://schemas.openxmlformats.org/officeDocument/2006/relationships/hyperlink" Target="https://egnyte.productboard.com/entity-detail/features/7b1610ac-4f09-47ee-9906-b0ae764a6df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docusign.com/docs/esign-rest-api/reference/envelopes/chunkeduploads/" TargetMode="External"/><Relationship Id="rId2" Type="http://schemas.openxmlformats.org/officeDocument/2006/relationships/hyperlink" Target="https://developers.docusign.com/docs/esign-rest-api/esign101/rules-and-limits/#:~:text=Docusign%20has%20the%20following%20limitations,of%20up%20to%2052%20MB" TargetMode="External"/><Relationship Id="rId1" Type="http://schemas.openxmlformats.org/officeDocument/2006/relationships/slideLayout" Target="../slideLayouts/slideLayout1.xml"/><Relationship Id="rId5" Type="http://schemas.openxmlformats.org/officeDocument/2006/relationships/hyperlink" Target="https://egnyte.productboard.com/entity-detail/features/139a8cdb-8aa5-41b2-9630-918aed2bbe64" TargetMode="External"/><Relationship Id="rId4" Type="http://schemas.openxmlformats.org/officeDocument/2006/relationships/hyperlink" Target="https://jira.egnyte-it.com/browse/PINT-15240"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egnyte.productboard.com/entity-detail/features/b7f69120-e2d0-4bb4-9a55-ddbc6f50f597"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egnyte.productboard.com/feature-board/planning/features/45476eb2-e48d-43a6-8d91-da3b5e994b6c"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egnyte.productboard.com/entity-detail/features/1c52876f-e49a-469f-99e1-63e04c8866a6"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egnyte.productboard.com/feature-board/planning/features/a173f937-b793-42e9-b16f-c38abc7cac5e"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egnyte.productboard.com/feature-board/planning/features/560da89b-362c-49f6-a3e2-03a99b0353f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jira.egnyte-it.com/browse/APPS-11863" TargetMode="External"/><Relationship Id="rId2" Type="http://schemas.openxmlformats.org/officeDocument/2006/relationships/hyperlink" Target="https://egnyte.productboard.com/entity-detail/features/12ffeee2-8931-4679-a7bd-1d9fbd77daad"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ira.egnyte-it.com/browse/APPS-11774" TargetMode="External"/><Relationship Id="rId2" Type="http://schemas.openxmlformats.org/officeDocument/2006/relationships/hyperlink" Target="https://egnyte.productboard.com/entity-detail/features/d9277053-6e93-4fa7-b560-9947b3419d9a"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gnyte.atlassian.net/wiki/spaces/DEL/pages/1178042554/Integrate+S+G+Tasks+into+CFS+Task+List" TargetMode="External"/><Relationship Id="rId7" Type="http://schemas.openxmlformats.org/officeDocument/2006/relationships/hyperlink" Target="https://jira.egnyte-it.com/browse/DEL-43484" TargetMode="External"/><Relationship Id="rId2" Type="http://schemas.openxmlformats.org/officeDocument/2006/relationships/hyperlink" Target="https://egnyte.atlassian.net/wiki/spaces/CFS/pages/1138294824/Task+model" TargetMode="External"/><Relationship Id="rId1" Type="http://schemas.openxmlformats.org/officeDocument/2006/relationships/slideLayout" Target="../slideLayouts/slideLayout1.xml"/><Relationship Id="rId6" Type="http://schemas.openxmlformats.org/officeDocument/2006/relationships/hyperlink" Target="https://egnyte.productboard.com/entity-detail/features/7c18300c-81d6-47ff-ad52-be2bae2df1a0" TargetMode="External"/><Relationship Id="rId5" Type="http://schemas.openxmlformats.org/officeDocument/2006/relationships/hyperlink" Target="https://egnyte.atlassian.net/wiki/spaces/DEL/pages/1140031504/Data+model+for+folder+review+and+issue+tasks" TargetMode="External"/><Relationship Id="rId4" Type="http://schemas.openxmlformats.org/officeDocument/2006/relationships/hyperlink" Target="https://egnyte.atlassian.net/wiki/spaces/DEL/pages/1003978931/Sensitive+Content+Review+Workflow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gnyte.productboard.com/entity-detail/features/ecf2e1a2-e060-4ec3-98e0-6ab494b99325" TargetMode="External"/><Relationship Id="rId2" Type="http://schemas.openxmlformats.org/officeDocument/2006/relationships/hyperlink" Target="https://egnyte.atlassian.net/wiki/spaces/DEL/pages/1248264559/Secure+Govern+~~+Google+DocumentAI+extraction+production-grade+integration" TargetMode="External"/><Relationship Id="rId1" Type="http://schemas.openxmlformats.org/officeDocument/2006/relationships/slideLayout" Target="../slideLayouts/slideLayout1.xm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jira.egnyte-it.com/browse/DEL-44393" TargetMode="External"/><Relationship Id="rId2" Type="http://schemas.openxmlformats.org/officeDocument/2006/relationships/hyperlink" Target="https://egnyte.productboard.com/entity-detail/features/da26f430-b080-4460-9b75-aee4d2ddfdb7"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jira.egnyte-it.com/browse/IOS-13443" TargetMode="External"/><Relationship Id="rId2" Type="http://schemas.openxmlformats.org/officeDocument/2006/relationships/hyperlink" Target="https://egnyte.productboard.com/entity-detail/features/6607e71c-8c2b-43cf-9e91-39e667c4259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gnyte.atlassian.net/wiki/x/bwZ2Fg" TargetMode="External"/><Relationship Id="rId2" Type="http://schemas.openxmlformats.org/officeDocument/2006/relationships/hyperlink" Target="https://egnyte.productboard.com/entity-detail/features/e858b2e3-a686-42f7-89f5-c5cd26535c29"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gnyte.productboard.com/feature-board/planning/features/189e62db-3b96-4341-bbfb-ec15b9c4ef25"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jira.egnyte-it.com/browse/DEL-44434" TargetMode="External"/><Relationship Id="rId2" Type="http://schemas.openxmlformats.org/officeDocument/2006/relationships/hyperlink" Target="https://egnyte.productboard.com/entity-detail/features/c7b61fd5-3059-4abe-89ba-0de7c809065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gnyte.productboard.com/entity-detail/features/ed8c171a-c6c0-45fe-b4cf-16e76e9cfc16" TargetMode="External"/><Relationship Id="rId2" Type="http://schemas.openxmlformats.org/officeDocument/2006/relationships/hyperlink" Target="https://egnyte.productboard.com/feature-board/8521480-cfs-s-g-joint-projects/features/18143025/detail"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jira.egnyte-it.com/browse/MOB-18003" TargetMode="External"/><Relationship Id="rId2" Type="http://schemas.openxmlformats.org/officeDocument/2006/relationships/hyperlink" Target="https://egnyte.productboard.com/entity-detail/features/8dc08276-63ea-4c08-bbe8-09e0b3f994d5" TargetMode="External"/><Relationship Id="rId1" Type="http://schemas.openxmlformats.org/officeDocument/2006/relationships/slideLayout" Target="../slideLayouts/slideLayout1.xm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jira.egnyte-it.com/browse/MOB-19307" TargetMode="External"/><Relationship Id="rId2" Type="http://schemas.openxmlformats.org/officeDocument/2006/relationships/hyperlink" Target="https://egnyte.productboard.com/entity-detail/features/eea7731c-7749-4312-83bd-f15e2e58d2d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661389830/Copilot+Hub+on+Mobil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ira.egnyte-it.com/browse/MOB-19546" TargetMode="External"/><Relationship Id="rId2" Type="http://schemas.openxmlformats.org/officeDocument/2006/relationships/hyperlink" Target="https://egnyte.productboard.com/entity-detail/features/ce1a7217-130b-4b94-8558-6f4ef2d7ec14"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jira.egnyte-it.com/browse/IOS-14110" TargetMode="External"/><Relationship Id="rId2" Type="http://schemas.openxmlformats.org/officeDocument/2006/relationships/hyperlink" Target="https://egnyte.productboard.com/entity-detail/features/41212ed3-bd6b-4a32-bf3b-2d0f8caf1662"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jira.egnyte-it.com/browse/MOB-17577" TargetMode="External"/><Relationship Id="rId2" Type="http://schemas.openxmlformats.org/officeDocument/2006/relationships/hyperlink" Target="https://egnyte.productboard.com/entity-detail/features/7b2e17d1-c7e6-4772-9f77-301979e147e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396755073/Ask+-+AI+Document+Summary+and+Q+A+on+Mobi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jira.egnyte-it.com/browse/GR-597" TargetMode="External"/><Relationship Id="rId2" Type="http://schemas.openxmlformats.org/officeDocument/2006/relationships/hyperlink" Target="https://egnyte.productboard.com/entity-detail/features/7a25acec-c881-4071-8e56-2371ef86e49b"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jira.egnyte-it.com/browse/GR-457" TargetMode="External"/><Relationship Id="rId2" Type="http://schemas.openxmlformats.org/officeDocument/2006/relationships/hyperlink" Target="https://egnyte.productboard.com/entity-detail/features/fbdd36dd-e75e-4bdd-9960-fcddc604ca57"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e5964972-e2ba-4bce-a202-320cd464d5e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gnyte.productboard.com/entity-detail/features/bd9c2fe7-ec48-48f8-91f1-052fa4e09bf0" TargetMode="External"/><Relationship Id="rId2" Type="http://schemas.openxmlformats.org/officeDocument/2006/relationships/hyperlink" Target="https://jira.egnyte-it.com/browse/PINT-14789"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jira.egnyte-it.com/browse/DEL-38410" TargetMode="External"/><Relationship Id="rId2" Type="http://schemas.openxmlformats.org/officeDocument/2006/relationships/hyperlink" Target="https://egnyte.productboard.com/entity-detail/features/ad809601-f3fe-42a7-9499-437f105e67e4"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jira.egnyte-it.com/browse/DEL-44557" TargetMode="External"/><Relationship Id="rId2" Type="http://schemas.openxmlformats.org/officeDocument/2006/relationships/hyperlink" Target="https://egnyte.productboard.com/entity-detail/features/7ded889f-35a0-4804-841d-8f1cabb52ae2"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egnyte.productboard.com/entity-detail/features/37ec2510-b123-48f5-872f-7f0731b7a364"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egnyte.productboard.com/entity-detail/features/79a3cbdb-ceab-49ad-8610-6c5142eaa448" TargetMode="External"/><Relationship Id="rId2" Type="http://schemas.openxmlformats.org/officeDocument/2006/relationships/hyperlink" Target="https://egnyte.egnyte.com/dl/CFwIo6sFGk" TargetMode="External"/><Relationship Id="rId1" Type="http://schemas.openxmlformats.org/officeDocument/2006/relationships/slideLayout" Target="../slideLayouts/slideLayout1.xml"/><Relationship Id="rId4" Type="http://schemas.openxmlformats.org/officeDocument/2006/relationships/hyperlink" Target="https://jira.egnyte-it.com/browse/APPS-13504"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jira.egnyte-it.com/browse/APPS-13646" TargetMode="External"/><Relationship Id="rId2" Type="http://schemas.openxmlformats.org/officeDocument/2006/relationships/hyperlink" Target="https://egnyte.productboard.com/entity-detail/features/187a47cd-ecd4-46f1-b4e8-a8a1c5a587f3"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jira.egnyte-it.com/browse/DEL-43515" TargetMode="External"/><Relationship Id="rId2" Type="http://schemas.openxmlformats.org/officeDocument/2006/relationships/hyperlink" Target="https://egnyte.productboard.com/entity-detail/features/4fccab0b-01ff-4f1d-9de0-731ac222a14c"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jira.egnyte-it.com/browse/DEL-42147" TargetMode="External"/><Relationship Id="rId2" Type="http://schemas.openxmlformats.org/officeDocument/2006/relationships/hyperlink" Target="https://egnyte.productboard.com/entity-detail/features/94fec0f0-3f65-49b5-8957-9baa259d190f"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Spillover%20from%20Q1" TargetMode="External"/><Relationship Id="rId2" Type="http://schemas.openxmlformats.org/officeDocument/2006/relationships/hyperlink" Target="https://egnyte.productboard.com/entity-detail/features/025d2113-d0f3-4319-bf81-0510257c3fcc"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hyperlink" Target="https://egnyte.productboard.com/entity-detail/features/e8cbca88-b505-4564-bab7-73b2bcfb1fb4"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APPS-13482" TargetMode="External"/><Relationship Id="rId2" Type="http://schemas.openxmlformats.org/officeDocument/2006/relationships/hyperlink" Target="https://egnyte.productboard.com/entity-detail/features/0b600f6b-a4d5-4fa1-85e2-83dd95b98b2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IA/pages/1029636139/Service+account+for+partners+requirement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gnyte.productboard.com/entity-detail/features/6c9574c1-1dae-42d2-9a72-210454d6c425" TargetMode="External"/><Relationship Id="rId2" Type="http://schemas.openxmlformats.org/officeDocument/2006/relationships/hyperlink" Target="https://egnyte.atlassian.net/wiki/spaces/DEL/pages/1425834012/Ransomware+Unification+-+Replace+Ransomware+signature+source+with+reputable+threat+intel+source" TargetMode="External"/><Relationship Id="rId1" Type="http://schemas.openxmlformats.org/officeDocument/2006/relationships/slideLayout" Target="../slideLayouts/slideLayout1.xm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jira.egnyte-it.com/browse/APPS-13645" TargetMode="External"/><Relationship Id="rId2" Type="http://schemas.openxmlformats.org/officeDocument/2006/relationships/hyperlink" Target="https://egnyte.productboard.com/entity-detail/features/6931f58c-fde4-45b4-bc17-15deb66bdad1"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jira.egnyte-it.com/browse/APPS-13575" TargetMode="External"/><Relationship Id="rId2" Type="http://schemas.openxmlformats.org/officeDocument/2006/relationships/hyperlink" Target="https://egnyte.productboard.com/entity-detail/features/207d51d2-7a31-4b41-a697-3d441ef53317"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IA/pages/1096810539/Pax8+Distribution+model+requirement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gnyte.atlassian.net/wiki/spaces/IA/pages/1223262209/Services+Add-Ons+Eligible+for+Trials" TargetMode="External"/><Relationship Id="rId2" Type="http://schemas.openxmlformats.org/officeDocument/2006/relationships/hyperlink" Target="https://egnyte.egnyte.com/dl/QOkxJeRFY1" TargetMode="External"/><Relationship Id="rId1" Type="http://schemas.openxmlformats.org/officeDocument/2006/relationships/slideLayout" Target="../slideLayouts/slideLayout1.xml"/><Relationship Id="rId5" Type="http://schemas.openxmlformats.org/officeDocument/2006/relationships/hyperlink" Target="https://jira.egnyte-it.com/browse/GR-537" TargetMode="External"/><Relationship Id="rId4" Type="http://schemas.openxmlformats.org/officeDocument/2006/relationships/hyperlink" Target="https://egnyte.productboard.com/entity-detail/features/20ee3776-331c-4a9b-90c5-39b04b38eb82"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jira.egnyte-it.com/browse/APPS-13455" TargetMode="External"/><Relationship Id="rId2" Type="http://schemas.openxmlformats.org/officeDocument/2006/relationships/hyperlink" Target="https://egnyte.productboard.com/entity-detail/features/5679d974-65de-4dc9-9b27-b535d9294978"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jira.egnyte-it.com/browse/CFS-66426" TargetMode="External"/><Relationship Id="rId2" Type="http://schemas.openxmlformats.org/officeDocument/2006/relationships/hyperlink" Target="https://egnyte.productboard.com/entity-detail/features/98780d3a-51e1-4b3e-a26f-4d58839be35d"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jira.egnyte-it.com/browse/CFS-63574" TargetMode="External"/><Relationship Id="rId2" Type="http://schemas.openxmlformats.org/officeDocument/2006/relationships/hyperlink" Target="https://egnyte.productboard.com/entity-detail/features/eb17087f-1bd1-4182-beef-6d9deba927c6"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hyperlink" Target="https://jira.egnyte-it.com/browse/EMT-13743" TargetMode="External"/><Relationship Id="rId2" Type="http://schemas.openxmlformats.org/officeDocument/2006/relationships/hyperlink" Target="https://egnyte.productboard.com/entity-detail/features/925f9cfc-fe24-4fb6-93df-ed8659897bbd"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EMT-13611" TargetMode="External"/><Relationship Id="rId2" Type="http://schemas.openxmlformats.org/officeDocument/2006/relationships/hyperlink" Target="https://egnyte.productboard.com/entity-detail/features/b55145b7-5f84-42a1-9946-3d9da34210f6"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jira.egnyte-it.com/browse/EMT-13768" TargetMode="External"/><Relationship Id="rId2" Type="http://schemas.openxmlformats.org/officeDocument/2006/relationships/hyperlink" Target="https://egnyte.productboard.com/entity-detail/features/012a4a7e-c907-4509-ab43-19f4cbbfd8be"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223622717/Deltek+Vantagepoint+Integratio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APPS-13748" TargetMode="External"/><Relationship Id="rId2" Type="http://schemas.openxmlformats.org/officeDocument/2006/relationships/hyperlink" Target="https://egnyte.productboard.com/entity-detail/features/c05b4f17-6e28-4760-875e-68e7a8e8c3a5"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gnyte.productboard.com/entity-detail/features/9cce6b14-419a-4714-bcd3-553cbcbbfe32"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jira.egnyte-it.com/browse/CFS-64852"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jira.egnyte-it.com/browse/SRV-2516" TargetMode="External"/><Relationship Id="rId2" Type="http://schemas.openxmlformats.org/officeDocument/2006/relationships/hyperlink" Target="https://egnyte.productboard.com/entity-detail/features/19d12767-37d1-4d7f-8fc9-5c2320bbb472" TargetMode="Externa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egnyte.atlassian.net/wiki/spaces/AEC/pages/888373464/ODA+Preview+Additional+UI+Capabilities+-+User+Stori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jira.egnyte-it.com/browse/LS-4155" TargetMode="External"/><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gnyte.atlassian.net/wiki/spaces/LS/pages/1330872635/Controlled+Document+Management+v9.0" TargetMode="External"/><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egnyte.productboard.com/feature-board/planning/features/b0ac6888-39c9-4eb6-b9d3-2bb9d73d98fc"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EGD-23096" TargetMode="External"/><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087242244/SCDA+Windows+Beta+Plan"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jira.egnyte-it.com/browse/EGD-21559" TargetMode="External"/><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378254906/SCDA+Mac+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jira.egnyte-it.com/browse/DEL-31667" TargetMode="External"/><Relationship Id="rId2" Type="http://schemas.openxmlformats.org/officeDocument/2006/relationships/hyperlink" Target="https://egnyte.productboard.com/entity-detail/features/eb0dd056-930f-41ce-94f6-bdd64bc380e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09909903/Content+Safeguards+-+Group-based+Link+Sharing+Controls+-+Phase+2"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spaces/DEL/pages/1433796679/Provide+ability+to+pause+archival+deletion+policies"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gnyte.atlassian.net/wiki/spaces/CFS/pages/984940567/Multi+document+envelope"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jira.egnyte-it.com/browse/DEL-41756" TargetMode="External"/><Relationship Id="rId2" Type="http://schemas.openxmlformats.org/officeDocument/2006/relationships/hyperlink" Target="https://egnyte.productboard.com/entity-detail/features/93d8e54c-29ee-4bae-b8c0-592e72986922"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egnyte.productboard.com/entity-detail/features/9a51ac4b-ad65-4cdf-b221-5ca24c4634c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See%20description" TargetMode="External"/><Relationship Id="rId4" Type="http://schemas.openxmlformats.org/officeDocument/2006/relationships/hyperlink" Target="https://jira.egnyte-it.com/browse/CFS-64734"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hyperlink" Target="https://jira.egnyte-it.com/browse/DEL-45080" TargetMode="External"/><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MP/pages/1499464026/ExtRep+for+MSPs+-+UX+Requirements"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jira.egnyte-it.com/browse/DEL-31632" TargetMode="External"/><Relationship Id="rId2" Type="http://schemas.openxmlformats.org/officeDocument/2006/relationships/hyperlink" Target="https://egnyte.productboard.com/entity-detail/features/a4d2aeef-edc1-41a5-9491-a14c4205ef4d"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jira.egnyte-it.com/browse/DEL-42493" TargetMode="External"/><Relationship Id="rId2" Type="http://schemas.openxmlformats.org/officeDocument/2006/relationships/hyperlink" Target="https://egnyte.productboard.com/entity-detail/features/77937ec7-608e-4550-86e3-22ec2e09d774"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egnyte.atlassian.net/wiki/spaces/DEL/pages/1065386630/Issues+-+Risk+vs+Data+Access+Hygiene"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egnyte.atlassian.net/wiki/spaces/DEL/pages/1426587663/Copy+of+S+G+Insights+in+CFS+-+Phase+2"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egnyte.productboard.com/feature-board/planning/features/77999fde-5270-47a4-ac17-59b397232439"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hyperlink" Target="https://jira.egnyte-it.com/browse/DEL-44739" TargetMode="External"/><Relationship Id="rId2" Type="http://schemas.openxmlformats.org/officeDocument/2006/relationships/hyperlink" Target="https://egnyte.productboard.com/entity-detail/features/43ecf129-b201-448f-801c-35a7f28ee85f"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egnyte.atlassian.net/wiki/x/JYE9Tg"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egnyte.atlassian.net/wiki/x/TIA0Ug" TargetMode="External"/></Relationships>
</file>

<file path=ppt/slides/_rels/slide96.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egnyte.atlassian.net/wiki/spaces/IA/pages/813596684/Gen+4+Plans+-+Roadmap"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jira.egnyte-it.com/browse/PENDO-6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sz="half" idx="1"/>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Includes a variety of refinements to the NGP Trial Onboarding experience.</a:t>
            </a:r>
          </a:p>
          <a:p>
            <a:r>
              <a:rPr sz="1100" b="0" u="none">
                <a:latin typeface="Avenir"/>
              </a:rPr>
              <a:t>• Various minor UI bug fixes, tooltips and alignment issues.</a:t>
            </a:r>
          </a:p>
          <a:p>
            <a:r>
              <a:rPr sz="1100" b="0" u="none">
                <a:latin typeface="Avenir"/>
              </a:rPr>
              <a:t>• Consolidating the first 2-3 steps</a:t>
            </a:r>
          </a:p>
          <a:p>
            <a:r>
              <a:rPr sz="1100" b="0" u="none">
                <a:latin typeface="Avenir"/>
              </a:rPr>
              <a:t>• Automatically creating a SU in Teams/Starter so we can re-introduce the "Share Folder" step</a:t>
            </a:r>
          </a:p>
          <a:p>
            <a:r>
              <a:rPr sz="1100" b="0" u="none">
                <a:latin typeface="Avenir"/>
              </a:rPr>
              <a:t>• Consolidating "Try Desktop App and Mobile App"</a:t>
            </a:r>
          </a:p>
          <a:p>
            <a:r>
              <a:rPr sz="1100" b="0" u="none">
                <a:latin typeface="Avenir"/>
              </a:rPr>
              <a:t>• Animations for the Gamification Rewards</a:t>
            </a:r>
          </a:p>
          <a:p>
            <a:r>
              <a:rPr sz="1100" b="0" u="none">
                <a:latin typeface="Avenir"/>
              </a:rPr>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r>
              <a:rPr sz="1100" b="0" u="none">
                <a:latin typeface="Avenir"/>
              </a:rPr>
              <a:t>• We know that domains with 3 or more Integrations are much stickier.</a:t>
            </a:r>
          </a:p>
          <a:p>
            <a:r>
              <a:rPr sz="1100" b="0" u="none">
                <a:latin typeface="Avenir"/>
              </a:rPr>
              <a:t>• As part of the Onboarding experience, we are adding a question to the Admin Survey to determine what type of productivity tools they use. We will automatically enable the appropriate integrations (Google, MS, Slack)</a:t>
            </a:r>
          </a:p>
          <a:p>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r>
              <a:rPr sz="1100" b="0" u="none">
                <a:latin typeface="Avenir"/>
              </a:rPr>
              <a:t>• Comprehensive styling, content, and UI updates to the top/header bar (S&amp;G)</a:t>
            </a:r>
          </a:p>
          <a:p>
            <a:r>
              <a:rPr sz="1100" b="0" u="none">
                <a:latin typeface="Avenir"/>
              </a:rPr>
              <a:t>• Updates to the main (left) navigation styling (S&amp;G)</a:t>
            </a:r>
          </a:p>
          <a:p>
            <a:r>
              <a:rPr sz="1100" b="0" u="none">
                <a:latin typeface="Avenir"/>
              </a:rPr>
              <a:t>• Introducing brand-new styling to menu buttons (S&amp;G)</a:t>
            </a:r>
          </a:p>
          <a:p>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for UI Refresh Alongside the Introduction of the New Generation of PlansChanges Applicable Only to Users on Domains Switched to the New Plans:</a:t>
            </a:r>
          </a:p>
          <a:p>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DEL-44118</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r>
              <a:rPr sz="1100" b="0" u="none">
                <a:latin typeface="Avenir"/>
              </a:rPr>
              <a:t>• Comprehensive styling, content, and UI updates to the top/header bar (CFS)</a:t>
            </a:r>
          </a:p>
          <a:p>
            <a:r>
              <a:rPr sz="1100" b="0" u="none">
                <a:latin typeface="Avenir"/>
              </a:rPr>
              <a:t>• Updates to the main (left) navigation styling (CFS)</a:t>
            </a:r>
          </a:p>
          <a:p>
            <a:r>
              <a:rPr sz="1100" b="0" u="none">
                <a:latin typeface="Avenir"/>
              </a:rPr>
              <a:t>• Introducing brand-new styling to menu buttons (CFS)</a:t>
            </a:r>
          </a:p>
          <a:p>
            <a:r>
              <a:rPr sz="1100" b="0" u="none">
                <a:latin typeface="Avenir"/>
              </a:rPr>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r>
              <a:rPr sz="1100" b="0" u="none">
                <a:latin typeface="Avenir"/>
              </a:rPr>
              <a:t>• Allow users to mark a document as optional as part of the template.</a:t>
            </a:r>
          </a:p>
          <a:p>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r>
              <a:rPr sz="1100" b="0" u="none">
                <a:latin typeface="Avenir"/>
              </a:rPr>
              <a:t>• Provide external user management screen in Workspace Settings that shows external users and allows you to remove them</a:t>
            </a:r>
          </a:p>
          <a:p>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CFS-65920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30051"/>
            <a:ext cx="3873500" cy="288803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r>
              <a:rPr sz="1100" b="0" u="none">
                <a:latin typeface="Avenir"/>
              </a:rPr>
              <a:t>• Add new action to workspace settings to delete the workspace</a:t>
            </a:r>
          </a:p>
          <a:p>
            <a:r>
              <a:rPr sz="1100" b="0" u="none">
                <a:latin typeface="Avenir"/>
              </a:rP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r>
              <a:rPr sz="1100" b="0" u="none">
                <a:latin typeface="Avenir"/>
              </a:rPr>
              <a:t>• Automatically extract key fields from documents submitted via an upload request</a:t>
            </a:r>
          </a:p>
          <a:p>
            <a:r>
              <a:rPr sz="1100" b="0" u="none">
                <a:latin typeface="Avenir"/>
              </a:rP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CFS-67495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41786"/>
            <a:ext cx="3873500" cy="32645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r>
              <a:rPr sz="1100" b="0" u="none">
                <a:latin typeface="Avenir"/>
              </a:rPr>
              <a:t>• Creating a domain for a customer that signed a contract and did not go through a trial. Sales had direct discussions with a prospects including demos, so when a contract is signed there is no need for a "trial", they are ready to start working</a:t>
            </a:r>
          </a:p>
          <a:p>
            <a:r>
              <a:rPr sz="1100" b="0" u="none">
                <a:latin typeface="Avenir"/>
              </a:rPr>
              <a:t>• If on invoice - mark as invoice</a:t>
            </a:r>
          </a:p>
          <a:p>
            <a:r>
              <a:rPr sz="1100" b="0" u="none">
                <a:latin typeface="Avenir"/>
              </a:rPr>
              <a:t>• If on CC - ask for CC details</a:t>
            </a:r>
          </a:p>
          <a:p>
            <a:r>
              <a:rPr sz="1100" b="0" u="none">
                <a:latin typeface="Avenir"/>
              </a:rPr>
              <a:t>• Send the user a "special email invite" (e.g. congratulations for choosing Egnyte...)</a:t>
            </a:r>
          </a:p>
          <a:p>
            <a:r>
              <a:rPr sz="1100" b="0" u="none">
                <a:latin typeface="Avenir"/>
              </a:rPr>
              <a:t>• Use special design (Lisa Raid)</a:t>
            </a:r>
          </a:p>
          <a:p>
            <a:r>
              <a:rPr sz="1100" b="0" u="none">
                <a:latin typeface="Avenir"/>
              </a:rPr>
              <a:t>• Send the user a link to collect the credentials of the first user (Who is this sent to, the business person or the technical person)</a:t>
            </a:r>
          </a:p>
          <a:p>
            <a:r>
              <a:rPr sz="1100" b="0" u="none">
                <a:latin typeface="Avenir"/>
              </a:rPr>
              <a:t>• Leverage the mechanism from https://jira.egnyte-it.com/browse/APPS-8320</a:t>
            </a:r>
          </a:p>
          <a:p>
            <a:r>
              <a:rPr sz="1100" b="0" u="none">
                <a:latin typeface="Avenir"/>
              </a:rPr>
              <a:t>• Skip the admin survey or any lead creation in SFDC</a:t>
            </a:r>
          </a:p>
          <a:p>
            <a:r>
              <a:rPr sz="1100" b="0" u="none">
                <a:latin typeface="Avenir"/>
              </a:rPr>
              <a:t>• Ask the user for the domain name, create it and mark it as "paid", make that first user the first admin of the domain</a:t>
            </a:r>
          </a:p>
          <a:p>
            <a:r>
              <a:rPr sz="1100" b="0" u="none">
                <a:latin typeface="Avenir"/>
              </a:rPr>
              <a:t>• Validate domain is not used</a:t>
            </a:r>
          </a:p>
          <a:p>
            <a:r>
              <a:rPr sz="1100" b="0" u="none">
                <a:latin typeface="Avenir"/>
              </a:rPr>
              <a:t>• Validate user email</a:t>
            </a:r>
          </a:p>
          <a:p>
            <a:pPr>
              <a:spcAft>
                <a:spcPts val="600"/>
              </a:spcAft>
            </a:pPr>
            <a:r>
              <a:rPr sz="1100" b="1" u="none">
                <a:latin typeface="Avenir"/>
              </a:rPr>
              <a:t>Goals:</a:t>
            </a:r>
          </a:p>
          <a:p>
            <a:r>
              <a:rPr sz="1100" b="0" u="none">
                <a:latin typeface="Avenir"/>
              </a:rPr>
              <a:t>• Simple for user</a:t>
            </a:r>
          </a:p>
          <a:p>
            <a:r>
              <a:rPr sz="1100" b="0" u="none">
                <a:latin typeface="Avenir"/>
              </a:rPr>
              <a:t>• No need to create a trial first</a:t>
            </a:r>
          </a:p>
          <a:p>
            <a:r>
              <a:rPr sz="1100" b="0" u="none">
                <a:latin typeface="Avenir"/>
              </a:rP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r>
              <a:rPr sz="1100" b="0" u="none">
                <a:latin typeface="Avenir"/>
              </a:rPr>
              <a:t>• Get indication from SFDC that the account is paid</a:t>
            </a:r>
          </a:p>
          <a:p>
            <a:r>
              <a:rPr sz="1100" b="0" u="none">
                <a:latin typeface="Avenir"/>
              </a:rPr>
              <a:t>• Get from SFDC the parameters of the user we will be sending this to</a:t>
            </a:r>
          </a:p>
          <a:p>
            <a:r>
              <a:rPr sz="1100" b="0" u="none">
                <a:latin typeface="Avenir"/>
              </a:rPr>
              <a:t>• Use elements from https://jira.egnyte-it.com/browse/APPS-8320 in order to create the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APPS-10412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r>
              <a:rPr sz="1100" b="0" u="none">
                <a:latin typeface="Avenir"/>
              </a:rPr>
              <a:t>• Introduce animated loaders and display helpful loading text during AI response generation in Copilot and Knowledge Base.</a:t>
            </a:r>
          </a:p>
          <a:p>
            <a:r>
              <a:rPr sz="1100" b="0" u="none">
                <a:latin typeface="Avenir"/>
              </a:rPr>
              <a:t>• Loaders update state every 2 seconds until streaming begins.</a:t>
            </a:r>
          </a:p>
          <a:p>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sz="half" idx="1"/>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sz="half" idx="1"/>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r>
              <a:rPr sz="1100" b="0" u="none">
                <a:latin typeface="Avenir"/>
              </a:rPr>
              <a:t>• Distinguish MSP partners as managed by Pax8 Distributor</a:t>
            </a:r>
          </a:p>
          <a:p>
            <a:r>
              <a:rPr sz="1100" b="0" u="none">
                <a:latin typeface="Avenir"/>
              </a:rPr>
              <a:t>• Allow Egnyte internal staff users to manage such MSPs in the Reseller dashboard</a:t>
            </a:r>
          </a:p>
          <a:p>
            <a:r>
              <a:rPr sz="1100" b="0" u="none">
                <a:latin typeface="Avenir"/>
              </a:rPr>
              <a:t>• Simplify onboarding and approval process (plan category, Pax8 planset, no CC required)</a:t>
            </a:r>
          </a:p>
          <a:p>
            <a:r>
              <a:rPr sz="1100" b="0" u="none">
                <a:latin typeface="Avenir"/>
              </a:rPr>
              <a:t>• Exclude such partners from financial processes (payments, invoicing)</a:t>
            </a:r>
          </a:p>
          <a:p>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activating a trial</a:t>
            </a:r>
          </a:p>
          <a:p>
            <a:pPr lvl="1"/>
            <a:r>
              <a:rPr sz="1100" b="0" u="none">
                <a:latin typeface="Avenir"/>
              </a:rPr>
              <a:t>• update plan pool for Power users and storage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APPS-12970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49256"/>
            <a:ext cx="3873500" cy="224962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r>
              <a:rPr sz="1100" b="0" u="none">
                <a:latin typeface="Avenir"/>
              </a:rPr>
              <a:t>• Integrate GenAI into document workflows to extract structured outputs (e.g., metadata, workflow comments)</a:t>
            </a:r>
          </a:p>
          <a:p>
            <a:r>
              <a:rPr sz="1100" b="0" u="none">
                <a:latin typeface="Avenir"/>
              </a:rPr>
              <a:t>• Support flexible prompt injection from users or templates for targeted insight generation</a:t>
            </a:r>
          </a:p>
          <a:p>
            <a:r>
              <a:rPr sz="1100" b="0" u="none">
                <a:latin typeface="Avenir"/>
              </a:rPr>
              <a:t>• Reduce time to insight and improve consistency across teams handling unstructured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sz="half" idx="1"/>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DEL-38580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r>
              <a:rPr sz="1100" b="0" u="none">
                <a:latin typeface="Avenir"/>
              </a:rPr>
              <a:t>• Time Savings: Automates the labor-intensive process of sifting through historical data, drastically reducing the time spent on research from months to mere days or hours.</a:t>
            </a:r>
          </a:p>
          <a:p>
            <a:r>
              <a:rPr sz="1100" b="0" u="none">
                <a:latin typeface="Avenir"/>
              </a:rPr>
              <a:t>• Increased Productivity: Allows employees to focus on higher-value tasks by automating repetitive research activities.</a:t>
            </a:r>
          </a:p>
          <a:p>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r>
              <a:rPr sz="1100" b="0" u="none">
                <a:latin typeface="Avenir"/>
              </a:rPr>
              <a:t>• Time Efficiency: Automates the process of finding answers to repetitive questions, significantly reducing the time spent on each information request.</a:t>
            </a:r>
          </a:p>
          <a:p>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CFS-67393</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r>
              <a:rPr sz="1100" b="0" u="none">
                <a:latin typeface="Avenir"/>
              </a:rPr>
              <a:t>• Faster Onboarding: New users can quickly get started with minimal setup time, which reduces the learning curve and speeds up adoption.</a:t>
            </a:r>
          </a:p>
          <a:p>
            <a:r>
              <a:rPr sz="1100" b="0" u="none">
                <a:latin typeface="Avenir"/>
              </a:rPr>
              <a:t>• Ease of Use: Pre-configured templates simplify the initial experience, making it less intimidating for users who are not tech-savvy.</a:t>
            </a:r>
          </a:p>
          <a:p>
            <a:r>
              <a:rPr sz="1100" b="0" u="none">
                <a:latin typeface="Avenir"/>
              </a:rPr>
              <a:t>• Immediate ROI: Users can achieve immediate productivity gains from automation, showcasing the value of AI agents promptly.</a:t>
            </a:r>
          </a:p>
          <a:p>
            <a:r>
              <a:rPr sz="1100" b="0" u="none">
                <a:latin typeface="Avenir"/>
              </a:rPr>
              <a:t>• Flexibility: While templates provide a good starting point, they can be customized later as users become more comfortable with the platform.</a:t>
            </a:r>
          </a:p>
          <a:p>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r>
              <a:rPr sz="1100" b="0" u="none">
                <a:latin typeface="Avenir"/>
              </a:rPr>
              <a:t>• Translation Agent:</a:t>
            </a:r>
          </a:p>
          <a:p>
            <a:r>
              <a:rPr sz="1100" b="0" u="none">
                <a:latin typeface="Avenir"/>
              </a:rPr>
              <a:t>• Document Review Agent:</a:t>
            </a:r>
          </a:p>
          <a:p>
            <a:r>
              <a:rPr sz="1100" b="0" u="none">
                <a:latin typeface="Avenir"/>
              </a:rPr>
              <a:t>• Job Description Creation Agent:</a:t>
            </a:r>
          </a:p>
          <a:p>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6"/>
              </a:rPr>
              <a:t>CFS-65268</a:t>
            </a:r>
          </a:p>
        </p:txBody>
      </p:sp>
      <p:sp>
        <p:nvSpPr>
          <p:cNvPr id="7" name="Text Placeholder 6"/>
          <p:cNvSpPr>
            <a:spLocks noGrp="1"/>
          </p:cNvSpPr>
          <p:nvPr>
            <p:ph type="body" sz="quarter" idx="13"/>
          </p:nvPr>
        </p:nvSpPr>
        <p:spPr/>
        <p:txBody>
          <a:bodyPr/>
          <a:lstStyle/>
          <a:p>
            <a:r>
              <a:rPr sz="1100">
                <a:latin typeface="Avenir"/>
                <a:hlinkClick r:id="rId7"/>
              </a:rPr>
              <a:t>Link to requirements</a:t>
            </a:r>
          </a:p>
        </p:txBody>
      </p:sp>
      <p:pic>
        <p:nvPicPr>
          <p:cNvPr id="8" name="Picture 7" descr="image.png"/>
          <p:cNvPicPr>
            <a:picLocks noChangeAspect="1"/>
          </p:cNvPicPr>
          <p:nvPr/>
        </p:nvPicPr>
        <p:blipFill>
          <a:blip r:embed="rId8"/>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r>
              <a:rPr sz="1100" b="0" u="none">
                <a:latin typeface="Avenir"/>
              </a:rPr>
              <a:t>• 24/7 operational capability, ensuring tasks are completed even outside regular business hours.</a:t>
            </a:r>
          </a:p>
          <a:p>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r>
              <a:rPr sz="1100" b="0" u="none">
                <a:latin typeface="Avenir"/>
              </a:rPr>
              <a:t>1. As a project engineer / field engineer, I want to easily get answers to regulatory questions, such ashow many ADA accessible parking spots do I need if my parking lot has 100 total parking spaces?</a:t>
            </a:r>
          </a:p>
          <a:p>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r>
              <a:rPr sz="1100" b="0" u="none">
                <a:latin typeface="Avenir"/>
              </a:rPr>
              <a:t>1. As a Project Manager / Estimator / VDC team member, I want to open the Smart Spec preview when selecting my specification files, so that I can quickly find the section I’m looking for</a:t>
            </a:r>
          </a:p>
          <a:p>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CFS-60040</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a:t>
            </a:r>
          </a:p>
          <a:p>
            <a:r>
              <a:rPr sz="1100" b="0" u="none">
                <a:latin typeface="Avenir"/>
              </a:rPr>
              <a:t>• Disable the following file actions in the context menu and in preview if available when the co-editing session is in progress.</a:t>
            </a:r>
          </a:p>
          <a:p>
            <a:pPr lvl="1"/>
            <a:r>
              <a:rPr sz="1100" b="0" u="none">
                <a:latin typeface="Avenir"/>
              </a:rPr>
              <a:t>• Rename</a:t>
            </a:r>
          </a:p>
          <a:p>
            <a:pPr lvl="1"/>
            <a:r>
              <a:rPr sz="1100" b="0" u="none">
                <a:latin typeface="Avenir"/>
              </a:rPr>
              <a:t>• Move</a:t>
            </a:r>
          </a:p>
          <a:p>
            <a:pPr lvl="1"/>
            <a:r>
              <a:rPr sz="1100" b="0" u="none">
                <a:latin typeface="Avenir"/>
              </a:rPr>
              <a:t>• Delete</a:t>
            </a:r>
          </a:p>
          <a:p>
            <a:r>
              <a:rPr sz="1100" b="0" u="none">
                <a:latin typeface="Avenir"/>
              </a:rPr>
              <a:t>• The proper tooltip should indicate that the action is disabled as the file is being edited.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CFS-67870</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GR-603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sz="half" idx="1"/>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CFS-61772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r>
              <a:rPr sz="1100" b="0" u="none">
                <a:latin typeface="Avenir"/>
              </a:rPr>
              <a:t>• While creating an upload request instance, allow users to mark a document as optional or remove the document from a template.</a:t>
            </a:r>
          </a:p>
          <a:p>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r>
              <a:rPr sz="1100" b="0" u="none">
                <a:latin typeface="Avenir"/>
              </a:rPr>
              <a:t>• Cretors should be able to edit the in-progress upload requests to modify the due date and assignees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DEL-39631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r>
              <a:rPr sz="1100" b="0" u="none">
                <a:latin typeface="Avenir"/>
              </a:rPr>
              <a:t>1. Upgrade to DocuSign API version 2.1 and ensure compatibility with the current integration.</a:t>
            </a:r>
          </a:p>
          <a:p>
            <a:r>
              <a:rPr sz="1100" b="0" u="none">
                <a:latin typeface="Avenir"/>
              </a:rPr>
              <a:t>2. Implement support for handling files up to 52 MB using chunked uploads.</a:t>
            </a:r>
          </a:p>
          <a:p>
            <a:r>
              <a:rPr sz="1100" b="0" u="none">
                <a:latin typeface="Avenir"/>
              </a:rPr>
              <a:t>3. Develop and deploy a pop-up notification feature to alert users when attempting to upload files larger than the allowed limits.</a:t>
            </a:r>
          </a:p>
          <a:p>
            <a:r>
              <a:rPr sz="1100" b="0" u="none">
                <a:latin typeface="Avenir"/>
              </a:rPr>
              <a:t>4. Perform thorough testing to validate the new functionality and pop-up notifications.</a:t>
            </a:r>
          </a:p>
          <a:p>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r>
              <a:rPr sz="1100" b="0" u="none">
                <a:latin typeface="Avenir"/>
              </a:rPr>
              <a:t>• Inefficiency: Without the ability to import folders directly, users must manually select files one by one. This process is cumbersome, particularly when dealing with large data sets.</a:t>
            </a:r>
          </a:p>
          <a:p>
            <a:r>
              <a:rPr sz="1100" b="0" u="none">
                <a:latin typeface="Avenir"/>
              </a:rPr>
              <a:t>• Loss of Folder Structure: When users import individual files, the original folder structure from G Drive isn’t maintained, making it challenging to organize content in Egnyte as it was originally structured.</a:t>
            </a:r>
          </a:p>
          <a:p>
            <a:r>
              <a:rPr sz="1100" b="0" u="none">
                <a:latin typeface="Avenir"/>
              </a:rPr>
              <a:t>• Time-Consuming Workflow: Reconstructing folders and re-uploading files separately adds time to workflows and increases the chance of errors, such as missing files or misplacement.</a:t>
            </a:r>
          </a:p>
          <a:p>
            <a:r>
              <a:rPr sz="1100" b="0" u="none">
                <a:latin typeface="Avenir"/>
              </a:rP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r>
              <a:rPr sz="1100" b="0" u="none">
                <a:latin typeface="Avenir"/>
              </a:rPr>
              <a:t>1. Folder Selection Interface</a:t>
            </a:r>
          </a:p>
          <a:p>
            <a:pPr lvl="1"/>
            <a:r>
              <a:rPr sz="1100" b="0" u="none">
                <a:latin typeface="Avenir"/>
              </a:rPr>
              <a:t>• UI Enhancement for Folder Selection: Modify the existing import interface to allow users to navigate and select folders within G Drive, not just files. This interface might include a tree-view or expandable list of folders, making it easy to locate and select entire folders.</a:t>
            </a:r>
          </a:p>
          <a:p>
            <a:pPr lvl="1"/>
            <a:r>
              <a:rPr sz="1100" b="0" u="none">
                <a:latin typeface="Avenir"/>
              </a:rPr>
              <a:t>• Multi-Select Capability: Enable users to select one or more folders simultaneously if they need to import multiple folder structures.</a:t>
            </a:r>
          </a:p>
          <a:p>
            <a:r>
              <a:rPr sz="1100" b="0" u="none">
                <a:latin typeface="Avenir"/>
              </a:rPr>
              <a:t>2. Preservation of Folder Structure</a:t>
            </a:r>
          </a:p>
          <a:p>
            <a:pPr lvl="1"/>
            <a:r>
              <a:rPr sz="1100" b="0" u="none">
                <a:latin typeface="Avenir"/>
              </a:rPr>
              <a:t>• Recursive Import: Ensure that subfolders and nested files within the selected folder are automatically included in the import. This requires the system to identify and copy the entire folder hierarchy as it exists in G Drive.</a:t>
            </a:r>
          </a:p>
          <a:p>
            <a:pPr lvl="1"/>
            <a:r>
              <a:rPr sz="1100" b="0" u="none">
                <a:latin typeface="Avenir"/>
              </a:rPr>
              <a:t>• Structure Replication in Egnyte: Once imported, the folder and subfolder structure should be mirrored in Egnyte, preserving the organization exactly as it was in G Drive. This step reduces the need for users to reorganize content after import.</a:t>
            </a:r>
          </a:p>
          <a:p>
            <a:r>
              <a:rPr sz="1100" b="0" u="none">
                <a:latin typeface="Avenir"/>
              </a:rPr>
              <a:t>3. Seamless Integration with Egnyte</a:t>
            </a:r>
          </a:p>
          <a:p>
            <a:pPr lvl="1"/>
            <a:r>
              <a:rPr sz="1100" b="0" u="none">
                <a:latin typeface="Avenir"/>
              </a:rPr>
              <a:t>• Compatibility with Egnyte’s Folder Permissions: As folders are imported, they should align with Egnyte’s permissions model. For example, administrators may set default permissions for imported folders, or the system could prompt the user to define folder permissions as needed.</a:t>
            </a:r>
          </a:p>
          <a:p>
            <a:pPr lvl="1"/>
            <a:r>
              <a:rPr sz="1100" b="0" u="none">
                <a:latin typeface="Avenir"/>
              </a:rPr>
              <a:t>• Confirmation and Summary Screen: After selection, a summary screen should display the chosen folders and an estimated time for import. This feature allows users to confirm that they’re importing the correct data.</a:t>
            </a:r>
          </a:p>
          <a:p>
            <a:r>
              <a:rPr sz="1100" b="0" u="none">
                <a:latin typeface="Avenir"/>
              </a:rPr>
              <a:t>4. Benefits of the Solution</a:t>
            </a:r>
          </a:p>
          <a:p>
            <a:pPr lvl="1"/>
            <a:r>
              <a:rPr sz="1100" b="0" u="none">
                <a:latin typeface="Avenir"/>
              </a:rPr>
              <a:t>• Improved Efficiency: With folder selection, users can import organized data in bulk, reducing time spent on manual file selection and reorganization.</a:t>
            </a:r>
          </a:p>
          <a:p>
            <a:pPr lvl="1"/>
            <a:r>
              <a:rPr sz="1100" b="0" u="none">
                <a:latin typeface="Avenir"/>
              </a:rPr>
              <a:t>• Enhanced User Experience: The solution streamlines the import process, making it more user-friendly and reducing steps required to transfer content.</a:t>
            </a:r>
          </a:p>
          <a:p>
            <a:pPr lvl="1"/>
            <a:r>
              <a:rPr sz="1100" b="0" u="none">
                <a:latin typeface="Avenir"/>
              </a:rPr>
              <a:t>• Reduced Errors and Rework: By preserving the folder structure, users minimize the risk of disorganized files and maintain consistency across G Drive and Egnyte.</a:t>
            </a:r>
          </a:p>
          <a:p>
            <a:pPr lvl="1"/>
            <a:r>
              <a:rPr sz="1100" b="0" u="none">
                <a:latin typeface="Avenir"/>
              </a:rPr>
              <a:t>• Increased Adoption of Import Feature: Providing this functionality encourages users to leverage the import tool more frequently, knowing it aligns with their workflow and reduces hassle.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sz="half" idx="1"/>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r>
              <a:rPr sz="1100" b="0" u="none">
                <a:latin typeface="Avenir"/>
              </a:rPr>
              <a:t>• Reduce Communication Gaps: The sync helps eliminate communication gaps, ensuring that teams using Secure &amp; Govern can see the latest ticket status without needing to switch platforms.</a:t>
            </a:r>
          </a:p>
          <a:p>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r>
              <a:rPr sz="1100" b="0" u="none">
                <a:latin typeface="Avenir"/>
              </a:rPr>
              <a:t>• Live Status Updates in Pane: Ensure that the ticket status in the third pane updates in real-time (via the bidirectional sync) so that users have an up-to-date view of the issue’s progress.</a:t>
            </a:r>
          </a:p>
          <a:p>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APPS-11863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r>
              <a:rPr sz="1100" b="0" u="none">
                <a:latin typeface="Avenir"/>
              </a:rPr>
              <a:t>• Prepare designs to organise the application according to the best UX practices and adding the look and feel currently used in other Egnyte applications.</a:t>
            </a:r>
          </a:p>
          <a:p>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APPS-11774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sz="half" idx="1"/>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undertabs not {},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6"/>
              </a:rPr>
              <a:t>View in Productboard</a:t>
            </a:r>
          </a:p>
        </p:txBody>
      </p:sp>
      <p:sp>
        <p:nvSpPr>
          <p:cNvPr id="6" name="Text Placeholder 5"/>
          <p:cNvSpPr>
            <a:spLocks noGrp="1"/>
          </p:cNvSpPr>
          <p:nvPr>
            <p:ph type="body" sz="quarter" idx="12"/>
          </p:nvPr>
        </p:nvSpPr>
        <p:spPr/>
        <p:txBody>
          <a:bodyPr/>
          <a:lstStyle/>
          <a:p>
            <a:r>
              <a:rPr sz="1100">
                <a:latin typeface="Avenir"/>
                <a:hlinkClick r:id="rId7"/>
              </a:rPr>
              <a:t>DEL-43484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DEL-42652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r>
              <a:rPr sz="1100" b="0" u="none">
                <a:latin typeface="Avenir"/>
              </a:rPr>
              <a:t>• Original file location (domain and path)</a:t>
            </a:r>
          </a:p>
          <a:p>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sz="half" idx="1"/>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IOS-13443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sz="half" idx="1"/>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r>
              <a:rPr sz="1100" b="0" u="none">
                <a:latin typeface="Avenir"/>
              </a:rPr>
              <a:t>1. Widget Display and Interaction -As a user, I want to view widgets like Egnyte Copilot, Bookmarks, Recent Files, and Project Folders, on the homepage so that I can quickly access relevant content and actions.</a:t>
            </a:r>
          </a:p>
          <a:p>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r>
              <a:rPr sz="1100" b="0" u="none">
                <a:latin typeface="Avenir"/>
              </a:rPr>
              <a:t>3. Widget Customization -As a user, I want to be able to customize my homepage by showing or hiding specific widgets so that my homepage displays only the information and tools I need.</a:t>
            </a:r>
          </a:p>
          <a:p>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enabled.Information needed:</a:t>
            </a:r>
          </a:p>
          <a:p>
            <a:r>
              <a:rPr sz="1100" b="0" u="none">
                <a:latin typeface="Avenir"/>
              </a:rPr>
              <a:t>• Tenant ID</a:t>
            </a:r>
          </a:p>
          <a:p>
            <a:r>
              <a:rPr sz="1100" b="0" u="none">
                <a:latin typeface="Avenir"/>
              </a:rPr>
              <a:t>• Tenant name (nice to have)</a:t>
            </a:r>
          </a:p>
          <a:p>
            <a:r>
              <a:rPr sz="1100" b="0" u="none">
                <a:latin typeface="Avenir"/>
              </a:rPr>
              <a:t>• Policy state (enabled/disabled)</a:t>
            </a:r>
          </a:p>
          <a:p>
            <a:r>
              <a:rPr sz="1100" b="0" u="none">
                <a:latin typeface="Avenir"/>
              </a:rPr>
              <a:t>• Associated CC policies (policy ID)</a:t>
            </a:r>
          </a:p>
          <a:p>
            <a:r>
              <a:rPr sz="1100" b="0" u="none">
                <a:latin typeface="Avenir"/>
              </a:rPr>
              <a:t>• Associated sources (source ID)</a:t>
            </a:r>
          </a:p>
          <a:p>
            <a:r>
              <a:rPr sz="1100" b="0" u="none">
                <a:latin typeface="Avenir"/>
              </a:rPr>
              <a:t>• Number of files labeled</a:t>
            </a:r>
          </a:p>
          <a:p>
            <a:r>
              <a:rPr sz="1100" b="0" u="none">
                <a:latin typeface="Avenir"/>
              </a:rPr>
              <a:t>• Update schedule TBD (maybe every 24 hours)</a:t>
            </a:r>
          </a:p>
          <a:p>
            <a:pPr>
              <a:spcAft>
                <a:spcPts val="600"/>
              </a:spcAft>
            </a:pPr>
            <a:r>
              <a:rPr sz="1100" b="0" u="none">
                <a:latin typeface="Avenir"/>
              </a:rPr>
              <a:t>If it's built for generic doc labeling info:</a:t>
            </a:r>
          </a:p>
          <a:p>
            <a:r>
              <a:rPr sz="1100" b="0" u="none">
                <a:latin typeface="Avenir"/>
              </a:rPr>
              <a:t>• Mark individual patterns (yes/no)</a:t>
            </a:r>
          </a:p>
          <a:p>
            <a:r>
              <a:rPr sz="1100" b="0" u="none">
                <a:latin typeface="Avenir"/>
              </a:rPr>
              <a:t>• Write persistent labels (yes/no)</a:t>
            </a:r>
          </a:p>
          <a:p>
            <a:r>
              <a:rPr sz="1100" b="0" u="none">
                <a:latin typeface="Avenir"/>
              </a:rPr>
              <a:t>• Policy name</a:t>
            </a:r>
          </a:p>
          <a:p>
            <a:r>
              <a:rPr sz="1100" b="0" u="none">
                <a:latin typeface="Avenir"/>
              </a:rPr>
              <a:t>• Description</a:t>
            </a:r>
          </a:p>
          <a:p>
            <a:pPr>
              <a:spcAft>
                <a:spcPts val="600"/>
              </a:spcAft>
            </a:pPr>
            <a:r>
              <a:rPr sz="1100" b="0" u="none">
                <a:latin typeface="Avenir"/>
              </a:rPr>
              <a:t>Ideas:</a:t>
            </a:r>
          </a:p>
          <a:p>
            <a:r>
              <a:rPr sz="1100" b="0" u="none">
                <a:latin typeface="Avenir"/>
              </a:rPr>
              <a:t>• Make information available in admin panel</a:t>
            </a:r>
          </a:p>
          <a:p>
            <a:pPr lvl="1"/>
            <a:r>
              <a:rPr sz="1100" b="0" u="none">
                <a:latin typeface="Avenir"/>
              </a:rPr>
              <a:t>• This may be quick solution, but might only be for the SCII (and LPTR) labeling policy</a:t>
            </a:r>
          </a:p>
          <a:p>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sz="half" idx="1"/>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MOB-18003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r>
              <a:rPr sz="1100" b="0" u="none">
                <a:latin typeface="Avenir"/>
              </a:rPr>
              <a:t>• Knowledge base chat interface to be available for users to interact with files using prompts, suggestions and self-typed questions.</a:t>
            </a:r>
          </a:p>
          <a:p>
            <a:r>
              <a:rPr sz="1100" b="0" u="none">
                <a:latin typeface="Avenir"/>
              </a:rP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MOB-19307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r>
              <a:rPr sz="1100" b="0" u="none">
                <a:latin typeface="Avenir"/>
              </a:rPr>
              <a:t>• Users should be able to use their devices with the Egnyte Mobile App as a TFA method</a:t>
            </a:r>
          </a:p>
          <a:p>
            <a:r>
              <a:rPr sz="1100" b="0" u="none">
                <a:latin typeface="Avenir"/>
              </a:rPr>
              <a:t>• A push notification should be presented to users, directing them to the mobile app</a:t>
            </a:r>
          </a:p>
          <a:p>
            <a:r>
              <a:rPr sz="1100" b="0" u="none">
                <a:latin typeface="Avenir"/>
              </a:rP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MOB-19546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r>
              <a:rPr sz="1100" b="0" u="none">
                <a:latin typeface="Avenir"/>
              </a:rPr>
              <a:t>• Users should be able to use their devices with the Egnyte Mobile App as a TFA method</a:t>
            </a:r>
          </a:p>
          <a:p>
            <a:r>
              <a:rPr sz="1100" b="0" u="none">
                <a:latin typeface="Avenir"/>
              </a:rPr>
              <a:t>• A push notification should be presented to users, directing them to the mobile app</a:t>
            </a:r>
          </a:p>
          <a:p>
            <a:r>
              <a:rPr sz="1100" b="0" u="none">
                <a:latin typeface="Avenir"/>
              </a:rP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IOS-14110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r>
              <a:rPr sz="1100" b="0" u="none">
                <a:latin typeface="Avenir"/>
              </a:rPr>
              <a:t>• Ask Q&amp;A feature to be available for text and image files for users to interact with files using prompts, suggestions and self-typed questions.</a:t>
            </a:r>
          </a:p>
          <a:p>
            <a:r>
              <a:rPr sz="1100" b="0" u="none">
                <a:latin typeface="Avenir"/>
              </a:rP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MOB-17577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GR-457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sz="half" idx="1"/>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r>
              <a:rPr sz="1100" b="0" u="none">
                <a:latin typeface="Avenir"/>
              </a:rPr>
              <a:t>1. Slow Folder Creation – Creating a new folder takes a significant amount of time, causing delays\.</a:t>
            </a:r>
          </a:p>
          <a:p>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sz="half" idx="1"/>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sz="half" idx="1"/>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DEL-38410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r>
              <a:rPr sz="1100" b="0" u="none">
                <a:latin typeface="Avenir"/>
              </a:rPr>
              <a:t>• Add support for Purview-labels in Content Safeguards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sz="half" idx="1"/>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r>
              <a:rPr sz="1100" b="0" u="none">
                <a:latin typeface="Avenir"/>
              </a:rPr>
              <a:t>• Provide aunified experiencefor prospects toexplore, trial, and upgrade planswithin and across PVIs.</a:t>
            </a:r>
          </a:p>
          <a:p>
            <a:r>
              <a:rPr sz="1100" b="0" u="none">
                <a:latin typeface="Avenir"/>
              </a:rPr>
              <a:t>• Expand {}self-service functionality{}, allowing users to start trials and upgrade plans independently while enabling sales to guide the process when needed.</a:t>
            </a:r>
          </a:p>
          <a:p>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r>
              <a:rPr sz="1100" b="0" u="none">
                <a:latin typeface="Avenir"/>
              </a:rPr>
              <a:t>• Reduce {}friction in the trial-to-paid process{}, ensuring a seamless path from exploration to conversion.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APPS-13504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r>
              <a:rPr sz="1100" b="0" u="none">
                <a:latin typeface="Avenir"/>
              </a:rPr>
              <a:t>1. Import the priority order along with the label definition</a:t>
            </a:r>
          </a:p>
          <a:p>
            <a:r>
              <a:rPr sz="1100" b="0" u="none">
                <a:latin typeface="Avenir"/>
              </a:rPr>
              <a:t>2. Sort the labels in UI based on the priority order, highest label will be on the top.</a:t>
            </a:r>
          </a:p>
          <a:p>
            <a:r>
              <a:rPr sz="1100" b="0" u="none">
                <a:latin typeface="Avenir"/>
              </a:rPr>
              <a:t>3. As Egnyte S&amp;G Document Labels allows to import the label definitions from more than one source, it is advisable to divide and sort the label based on the source and display the same in Document labels UI</a:t>
            </a:r>
          </a:p>
          <a:p>
            <a:r>
              <a:rPr sz="1100" b="0" u="none">
                <a:latin typeface="Avenir"/>
              </a:rP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DEL-43515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DEL-42147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r>
              <a:rPr sz="1100" b="0" u="none">
                <a:latin typeface="Avenir"/>
              </a:rPr>
              <a:t>1. starting a trial</a:t>
            </a:r>
          </a:p>
          <a:p>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r>
              <a:rPr sz="1100" b="0" u="none">
                <a:latin typeface="Avenir"/>
              </a:rPr>
              <a:t>• deactivating the reseller user who created the trial domain and assigning a different user</a:t>
            </a:r>
          </a:p>
          <a:p>
            <a:r>
              <a:rPr sz="1100" b="0" u="none">
                <a:latin typeface="Avenir"/>
              </a:rPr>
              <a:t>• convertins a direct domain to MSP domain</a:t>
            </a:r>
          </a:p>
          <a:p>
            <a:r>
              <a:rPr sz="1100" b="0" u="none">
                <a:latin typeface="Avenir"/>
              </a:rPr>
              <a:t>• converting an MSP domain to direct domain</a:t>
            </a:r>
          </a:p>
          <a:p>
            <a:r>
              <a:rPr sz="1100" b="0" u="none">
                <a:latin typeface="Avenir"/>
              </a:rPr>
              <a:t>• clean up for the feature once it is rolled out in full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APPS-13482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DEL-44545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sz="half" idx="1"/>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r>
              <a:rPr sz="1100" b="0" u="none">
                <a:latin typeface="Avenir"/>
              </a:rPr>
              <a:t>• Review possible options</a:t>
            </a:r>
          </a:p>
          <a:p>
            <a:r>
              <a:rPr sz="1100" b="0" u="none">
                <a:latin typeface="Avenir"/>
              </a:rPr>
              <a:t>• Select the solution</a:t>
            </a:r>
          </a:p>
          <a:p>
            <a:r>
              <a:rPr sz="1100" b="0" u="none">
                <a:latin typeface="Avenir"/>
              </a:rPr>
              <a:t>• Coordinate with TechOPS and external teams to establish a contract</a:t>
            </a:r>
          </a:p>
          <a:p>
            <a:r>
              <a:rPr sz="1100" b="0" u="none">
                <a:latin typeface="Avenir"/>
              </a:rPr>
              <a:t>• Prepare technical document so that it is known what needs to be done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APPS-13575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53052"/>
            <a:ext cx="3873500" cy="204203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sz="half" idx="1"/>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r>
              <a:rPr sz="1100" b="0" u="none">
                <a:latin typeface="Avenir"/>
              </a:rPr>
              <a:t>• New next to Settings, drives user to Subscription: Trial Add-Ons</a:t>
            </a:r>
          </a:p>
          <a:p>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GR-537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sz="half" idx="1"/>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APPS-13455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CFS-66426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r>
              <a:rPr sz="1100" b="0" u="none">
                <a:latin typeface="Avenir"/>
              </a:rPr>
              <a:t>• New widget on home page showing assigned tasks</a:t>
            </a:r>
          </a:p>
          <a:p>
            <a:r>
              <a:rPr sz="1100" b="0" u="none">
                <a:latin typeface="Avenir"/>
              </a:rPr>
              <a:t>• First iteration will include workflow tasks and assigned S&amp;G issues</a:t>
            </a:r>
          </a:p>
          <a:p>
            <a:r>
              <a:rPr sz="1100" b="0" u="none">
                <a:latin typeface="Avenir"/>
              </a:rPr>
              <a:t>• Clicking a task will open it in the associated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CFS-63574</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220878"/>
            <a:ext cx="3873500" cy="250638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EMT-13743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EMT-13611</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sz="half" idx="1"/>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r>
              <a:rPr sz="1100" b="0" u="none">
                <a:latin typeface="Avenir"/>
              </a:rPr>
              <a:t>• Ensure legal consent language is aligned with GDPR standards</a:t>
            </a:r>
          </a:p>
          <a:p>
            <a:r>
              <a:rPr sz="1100" b="0" u="none">
                <a:latin typeface="Avenir"/>
              </a:rPr>
              <a:t>• Improve consent data collection for Marketo integration</a:t>
            </a:r>
          </a:p>
          <a:p>
            <a:r>
              <a:rPr sz="1100" b="0" u="none">
                <a:latin typeface="Avenir"/>
              </a:rPr>
              <a:t>• Support country-specific form behavior for opt-in visibility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APPS-13748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sz="half" idx="1"/>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r>
              <a:rPr sz="1100" b="0" u="none">
                <a:latin typeface="Avenir"/>
              </a:rPr>
              <a:t>• Possibility to search, sort and filter project list using project metadata,</a:t>
            </a:r>
          </a:p>
          <a:p>
            <a:r>
              <a:rPr sz="1100" b="0" u="none">
                <a:latin typeface="Avenir"/>
              </a:rPr>
              <a:t>• Possibility to create a new project from the project center context</a:t>
            </a:r>
          </a:p>
          <a:p>
            <a:r>
              <a:rPr sz="1100" b="0" u="none">
                <a:latin typeface="Avenir"/>
              </a:rP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Project owners, field technicians, or estimators are periodically required to review BIM design files and provide feedback to the VDC team. They do not have  AutoCAD or the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p>
          <a:p>
            <a:pPr>
              <a:spcAft>
                <a:spcPts val="600"/>
              </a:spcAft>
            </a:pP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p>
          <a:p>
            <a:pPr>
              <a:spcAft>
                <a:spcPts val="600"/>
              </a:spcAft>
            </a:pP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SRV-2516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59479"/>
            <a:ext cx="3873500" cy="32291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Owner - Scheduled Permission Reviews</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0" u="none" dirty="0">
                <a:latin typeface="Avenir"/>
              </a:rPr>
              <a:t>Admins and Data Owners need the ability to schedule periodic (monthly, quarterly, yearly) permission reviews. The following requirements need to be completed</a:t>
            </a:r>
          </a:p>
          <a:p>
            <a:pPr>
              <a:spcAft>
                <a:spcPts val="600"/>
              </a:spcAft>
            </a:pPr>
            <a:r>
              <a:rPr sz="1100" b="1" u="none" dirty="0">
                <a:latin typeface="Avenir"/>
              </a:rPr>
              <a:t>Scheduled Permission Review Requirements:</a:t>
            </a:r>
          </a:p>
          <a:p>
            <a:r>
              <a:rPr sz="1100" b="0" u="none" dirty="0">
                <a:latin typeface="Avenir"/>
              </a:rPr>
              <a:t>• Approach 2 - Scheduled Reviews from Permissions Tab and SC Tab</a:t>
            </a:r>
          </a:p>
          <a:p>
            <a:pPr lvl="1"/>
            <a:r>
              <a:rPr sz="1100" b="0" u="none" dirty="0">
                <a:latin typeface="Avenir"/>
              </a:rPr>
              <a:t>• Provide the ability to schedule permission reviews form the Permissions tab</a:t>
            </a:r>
          </a:p>
          <a:p>
            <a:pPr lvl="1"/>
            <a:r>
              <a:rPr sz="1100" b="0" u="none" dirty="0">
                <a:latin typeface="Avenir"/>
              </a:rPr>
              <a:t>• Provide the ability to schedule sensitive content reviews from the Sensitive Content tab.</a:t>
            </a:r>
          </a:p>
          <a:p>
            <a:pPr lvl="1"/>
            <a:r>
              <a:rPr sz="1100" b="0" u="none" dirty="0">
                <a:latin typeface="Avenir"/>
              </a:rPr>
              <a:t>• No centralized Reviews window</a:t>
            </a:r>
          </a:p>
          <a:p>
            <a:pPr lvl="1"/>
            <a:r>
              <a:rPr sz="1100" b="0" u="none" dirty="0">
                <a:latin typeface="Avenir"/>
              </a:rPr>
              <a:t>• Allow the user to enter the review start date, end date and review duration period</a:t>
            </a:r>
          </a:p>
          <a:p>
            <a:pPr lvl="2"/>
            <a:r>
              <a:rPr sz="1100" b="0" u="none" dirty="0">
                <a:latin typeface="Avenir"/>
              </a:rPr>
              <a:t>• For review duration period, we should provide a dropdown with the following options:</a:t>
            </a:r>
          </a:p>
          <a:p>
            <a:pPr lvl="3"/>
            <a:r>
              <a:rPr sz="1100" b="0" u="none" dirty="0">
                <a:latin typeface="Avenir"/>
              </a:rPr>
              <a:t>• Weekly (7 days)</a:t>
            </a:r>
          </a:p>
          <a:p>
            <a:pPr lvl="3"/>
            <a:r>
              <a:rPr sz="1100" b="0" u="none" dirty="0">
                <a:latin typeface="Avenir"/>
              </a:rPr>
              <a:t>• Monthly (30 days)</a:t>
            </a:r>
          </a:p>
          <a:p>
            <a:pPr lvl="3"/>
            <a:r>
              <a:rPr sz="1100" b="0" u="none" dirty="0">
                <a:latin typeface="Avenir"/>
              </a:rPr>
              <a:t>• Quarterly (90 days)</a:t>
            </a:r>
          </a:p>
          <a:p>
            <a:pPr lvl="3"/>
            <a:r>
              <a:rPr sz="1100" b="0" u="none" dirty="0">
                <a:latin typeface="Avenir"/>
              </a:rPr>
              <a:t>• Annual (1 year)</a:t>
            </a:r>
          </a:p>
          <a:p>
            <a:pPr lvl="3"/>
            <a:r>
              <a:rPr sz="1100" b="0" u="none" dirty="0">
                <a:latin typeface="Avenir"/>
              </a:rPr>
              <a:t>• Custom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r>
              <a:rPr sz="1100" b="0" u="none">
                <a:latin typeface="Avenir"/>
              </a:rPr>
              <a:t>• Egnyte option will be exposed on the top-level File Explorer context menu</a:t>
            </a:r>
          </a:p>
          <a:p>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r>
              <a:rPr sz="1100" b="0" u="none">
                <a:latin typeface="Avenir"/>
              </a:rPr>
              <a:t>• First-class application for the Desktop App (as compared to current widget approach)</a:t>
            </a:r>
          </a:p>
          <a:p>
            <a:r>
              <a:rPr sz="1100" b="0" u="none">
                <a:latin typeface="Avenir"/>
              </a:rP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r>
              <a:rPr sz="1100" b="0" u="none">
                <a:latin typeface="Avenir"/>
              </a:rPr>
              <a:t>1. AutoCAD</a:t>
            </a:r>
          </a:p>
          <a:p>
            <a:r>
              <a:rPr sz="1100" b="0" u="none">
                <a:latin typeface="Avenir"/>
              </a:rPr>
              <a:t>2. Civil 3D</a:t>
            </a:r>
          </a:p>
          <a:p>
            <a:r>
              <a:rPr sz="1100" b="0" u="none">
                <a:latin typeface="Avenir"/>
              </a:rPr>
              <a:t>3. Navis</a:t>
            </a:r>
          </a:p>
          <a:p>
            <a:r>
              <a:rPr sz="1100" b="0" u="none">
                <a:latin typeface="Avenir"/>
              </a:rPr>
              <a:t>4. Bluebeam</a:t>
            </a:r>
          </a:p>
          <a:p>
            <a:r>
              <a:rPr sz="1100" b="0" u="none">
                <a:latin typeface="Avenir"/>
              </a:rPr>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EGD-23096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r>
              <a:rPr sz="1100" b="0" u="none">
                <a:latin typeface="Avenir"/>
              </a:rPr>
              <a:t>1. Adobe Premiere Pro</a:t>
            </a:r>
          </a:p>
          <a:p>
            <a:r>
              <a:rPr sz="1100" b="0" u="none">
                <a:latin typeface="Avenir"/>
              </a:rPr>
              <a:t>2. Illustrator</a:t>
            </a:r>
          </a:p>
          <a:p>
            <a:r>
              <a:rPr sz="1100" b="0" u="none">
                <a:latin typeface="Avenir"/>
              </a:rPr>
              <a:t>3. Photoshop</a:t>
            </a:r>
          </a:p>
          <a:p>
            <a:r>
              <a:rPr sz="1100" b="0" u="none">
                <a:latin typeface="Avenir"/>
              </a:rPr>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r>
              <a:rPr sz="1100" b="0" u="none">
                <a:latin typeface="Avenir"/>
              </a:rPr>
              <a:t>1. Role/Group A can create password-only links on folder A, but Role/Group B is only allowed to create links to specific users on folder A</a:t>
            </a:r>
          </a:p>
          <a:p>
            <a:r>
              <a:rPr sz="1100" b="0" u="none">
                <a:latin typeface="Avenir"/>
              </a:rPr>
              <a:t>2. Allow administrators to share public links but prevent other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DEL-31667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r>
              <a:rPr sz="1100" b="0" u="none">
                <a:latin typeface="Avenir"/>
              </a:rPr>
              <a:t>• Frontend - provide pause/restart option for published policies</a:t>
            </a:r>
          </a:p>
          <a:p>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53786"/>
            <a:ext cx="3873500" cy="284056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r>
              <a:rPr sz="1100" b="0" u="none">
                <a:latin typeface="Avenir"/>
              </a:rPr>
              <a:t>• Add multiple documents to a signature request</a:t>
            </a:r>
          </a:p>
          <a:p>
            <a:r>
              <a:rPr sz="1100" b="0" u="none">
                <a:latin typeface="Avenir"/>
              </a:rPr>
              <a:t>• Recipients see a consolidated set of the documents and sign them</a:t>
            </a:r>
          </a:p>
          <a:p>
            <a:r>
              <a:rPr sz="1100" b="0" u="none">
                <a:latin typeface="Avenir"/>
              </a:rP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r>
              <a:rPr sz="1100" b="0" u="none">
                <a:latin typeface="Avenir"/>
              </a:rPr>
              <a:t>• Use a template to send signature requests to a large number of recipients.</a:t>
            </a:r>
          </a:p>
          <a:p>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sz="half" idx="1"/>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DEL-41756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[Customer Ask] Inherit folder options to sub-folders (IPG, T&amp;P + 7)</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a:t>
            </a:r>
          </a:p>
          <a:p>
            <a:pPr>
              <a:spcAft>
                <a:spcPts val="600"/>
              </a:spcAft>
            </a:pPr>
            <a:r>
              <a:rPr sz="1100" b="0" u="none" dirty="0">
                <a:latin typeface="Avenir"/>
              </a:rPr>
              <a:t>Today, when the folder options are changed, they do not get inherited consistently to the sub-folder tree.</a:t>
            </a:r>
          </a:p>
          <a:p>
            <a:r>
              <a:rPr sz="1100" b="0" u="none" dirty="0">
                <a:latin typeface="Avenir"/>
              </a:rPr>
              <a:t>• The setting that controls folder update notification gets inherited to sub-folders until it finds the folder with a manually updated option.</a:t>
            </a:r>
          </a:p>
          <a:p>
            <a:r>
              <a:rPr sz="1100" b="0" u="none" dirty="0">
                <a:latin typeface="Avenir"/>
              </a:rPr>
              <a:t>• The setting that controls the sharing gets inherited to sub-folders until it finds the folder with a manually updated option.</a:t>
            </a:r>
          </a:p>
          <a:p>
            <a:r>
              <a:rPr sz="1100" b="0" u="none" dirty="0">
                <a:latin typeface="Avenir"/>
              </a:rPr>
              <a:t>• The setting that controls who can delete/move the folder does not get inherited at all.</a:t>
            </a:r>
          </a:p>
          <a:p>
            <a:r>
              <a:rPr sz="1100" b="0" u="none" dirty="0">
                <a:latin typeface="Avenir"/>
              </a:rPr>
              <a:t>• Copy/move folder retains the folder options as per the source location.</a:t>
            </a:r>
          </a:p>
          <a:p>
            <a:pPr>
              <a:spcAft>
                <a:spcPts val="600"/>
              </a:spcAft>
            </a:pPr>
            <a:r>
              <a:rPr sz="1100" b="1" u="none" dirty="0">
                <a:latin typeface="Avenir"/>
              </a:rPr>
              <a:t>User Story:</a:t>
            </a:r>
          </a:p>
          <a:p>
            <a:pPr>
              <a:spcAft>
                <a:spcPts val="600"/>
              </a:spcAft>
            </a:pPr>
            <a:r>
              <a:rPr sz="1100" b="0" u="none" dirty="0">
                <a:latin typeface="Avenir"/>
              </a:rPr>
              <a:t>As an </a:t>
            </a:r>
            <a:r>
              <a:rPr sz="1100" b="0" u="none" dirty="0" err="1">
                <a:latin typeface="Avenir"/>
              </a:rPr>
              <a:t>authorised</a:t>
            </a:r>
            <a:r>
              <a:rPr sz="1100" b="0" u="none" dirty="0">
                <a:latin typeface="Avenir"/>
              </a:rPr>
              <a:t> user, I want to have folder options propagated throughout the folder tree so that I can have the same options selected on all the sub-folder trees.</a:t>
            </a:r>
          </a:p>
          <a:p>
            <a:pPr>
              <a:spcAft>
                <a:spcPts val="600"/>
              </a:spcAft>
            </a:pPr>
            <a:r>
              <a:rPr sz="1100" b="1" u="none" dirty="0">
                <a:latin typeface="Avenir"/>
              </a:rPr>
              <a:t>Description:</a:t>
            </a:r>
          </a:p>
          <a:p>
            <a:pPr>
              <a:spcAft>
                <a:spcPts val="600"/>
              </a:spcAft>
            </a:pPr>
            <a:r>
              <a:rPr sz="1100" b="0" u="none" dirty="0">
                <a:latin typeface="Avenir"/>
              </a:rPr>
              <a:t>We need to do the following</a:t>
            </a:r>
          </a:p>
          <a:p>
            <a:r>
              <a:rPr sz="1100" b="0" u="none" dirty="0">
                <a:latin typeface="Avenir"/>
              </a:rPr>
              <a:t>• We need to have inheritance applicable for the setting that controls who can delete/move the folder.</a:t>
            </a:r>
          </a:p>
          <a:p>
            <a:r>
              <a:rPr sz="1100" b="0" u="none" dirty="0">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dirty="0">
                <a:latin typeface="Avenir"/>
              </a:rPr>
              <a:t>• If the user selects to disregard the manually overridden values, then the change will be propagated throughout the folder tree, ignoring any overrides.</a:t>
            </a:r>
          </a:p>
          <a:p>
            <a:pPr lvl="1"/>
            <a:r>
              <a:rPr sz="1100" b="0" u="none" dirty="0">
                <a:latin typeface="Avenir"/>
              </a:rPr>
              <a:t>• If the user selects not to disregard the manually overridden values, then the change will be propagated only until the 1st manual override is found. It is the same as what we have for sharing setting updates today.</a:t>
            </a:r>
          </a:p>
          <a:p>
            <a:r>
              <a:rPr sz="1100" b="0" u="none" dirty="0">
                <a:latin typeface="Avenir"/>
              </a:rPr>
              <a:t>• When the user copies/moves a folder, the folder options should get inherited from destination folder where the folder is copied/moved.</a:t>
            </a:r>
          </a:p>
          <a:p>
            <a:pPr lvl="1"/>
            <a:r>
              <a:rPr sz="1100" b="0" u="none" dirty="0">
                <a:latin typeface="Avenir"/>
              </a:rPr>
              <a:t>• We can provide an option for the user to decide if they want to apply folder options as per destination folder (default) or source folder.</a:t>
            </a:r>
          </a:p>
          <a:p>
            <a:pPr lvl="2"/>
            <a:r>
              <a:rPr sz="1100" b="0" u="none" dirty="0">
                <a:latin typeface="Avenir"/>
              </a:rPr>
              <a:t>• If the user choose the default option to apply folder options as per destination folder, the folder options will get inherited </a:t>
            </a:r>
            <a:r>
              <a:rPr sz="1100" b="0" u="none" dirty="0" err="1">
                <a:latin typeface="Avenir"/>
              </a:rPr>
              <a:t>fron</a:t>
            </a:r>
            <a:r>
              <a:rPr sz="1100" b="0" u="none" dirty="0">
                <a:latin typeface="Avenir"/>
              </a:rPr>
              <a:t> the destination folder where the folder is being copied/moved.</a:t>
            </a:r>
          </a:p>
          <a:p>
            <a:pPr lvl="1"/>
            <a:r>
              <a:rPr sz="1100" b="0" u="none" dirty="0">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dirty="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CFS-64734</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r>
              <a:rPr sz="1100" b="0" u="none">
                <a:latin typeface="Avenir"/>
              </a:rPr>
              <a:t>• Create a role  PUs Group Ownership, without allowing them to create groups on their own</a:t>
            </a:r>
          </a:p>
          <a:p>
            <a:r>
              <a:rPr sz="1100" b="0" u="none">
                <a:latin typeface="Avenir"/>
              </a:rPr>
              <a:t>• Possibility to add a group description</a:t>
            </a:r>
          </a:p>
          <a:p>
            <a:r>
              <a:rPr sz="1100" b="0" u="none">
                <a:latin typeface="Avenir"/>
              </a:rPr>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r>
              <a:rPr sz="1100" b="0" u="none">
                <a:latin typeface="Avenir"/>
              </a:rPr>
              <a:t>• The Egnyte Document Label stamping process shall be enhanced to skip signed PDFs from further labeling actions</a:t>
            </a:r>
          </a:p>
          <a:p>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DEL-45080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r>
              <a:rPr sz="1100" b="0" u="none">
                <a:latin typeface="Avenir"/>
              </a:rPr>
              <a:t>• Create a new app scope for Purview label permissions only</a:t>
            </a:r>
          </a:p>
          <a:p>
            <a:r>
              <a:rPr sz="1100" b="0" u="none">
                <a:latin typeface="Avenir"/>
              </a:rPr>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Shore the Core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DEL-31632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DEL-42493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3016"/>
            <a:ext cx="3873500" cy="2802106"/>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r>
              <a:rPr sz="1100" b="0" u="none">
                <a:latin typeface="Avenir"/>
              </a:rPr>
              <a:t>• Create S&amp;G Insight badge component placed in a Status column of the files list on the folder level</a:t>
            </a:r>
          </a:p>
          <a:p>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99813"/>
            <a:ext cx="3873500" cy="174851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DEL-44739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r>
              <a:rPr sz="1100" b="0" u="none">
                <a:latin typeface="Avenir"/>
              </a:rPr>
              <a:t>• Content pack for CMMC Level 1 (Control Number, Control Family, and Control Text)</a:t>
            </a:r>
          </a:p>
          <a:p>
            <a:r>
              <a:rPr sz="1100" b="0" u="none">
                <a:latin typeface="Avenir"/>
              </a:rPr>
              <a:t>• Mapping CMMC Level 1 controls to Egnyte capabilities</a:t>
            </a:r>
          </a:p>
          <a:p>
            <a:r>
              <a:rPr sz="1100" b="0" u="none">
                <a:latin typeface="Avenir"/>
              </a:rPr>
              <a:t>• Collecting evidence for CMMC Level 1 controls</a:t>
            </a:r>
          </a:p>
          <a:p>
            <a:r>
              <a:rPr sz="1100" b="0" u="none">
                <a:latin typeface="Avenir"/>
              </a:rP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r>
              <a:rPr sz="1100" b="0" u="none">
                <a:latin typeface="Avenir"/>
              </a:rPr>
              <a:t>• Content pack for CMMC Level 2 (Control Number, Control Family, and Control Text)</a:t>
            </a:r>
          </a:p>
          <a:p>
            <a:r>
              <a:rPr sz="1100" b="0" u="none">
                <a:latin typeface="Avenir"/>
              </a:rPr>
              <a:t>• Mapping CMMC Level 2 controls to Egnyte capabilities</a:t>
            </a:r>
          </a:p>
          <a:p>
            <a:r>
              <a:rPr sz="1100" b="0" u="none">
                <a:latin typeface="Avenir"/>
              </a:rPr>
              <a:t>• Collecting evidence for CMMC Level 2 controls</a:t>
            </a:r>
          </a:p>
          <a:p>
            <a:r>
              <a:rPr sz="1100" b="0" u="none">
                <a:latin typeface="Avenir"/>
              </a:rP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879832" y="726519"/>
            <a:ext cx="3397535" cy="34951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13430"/>
            <a:ext cx="3873500" cy="2121278"/>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1551</TotalTime>
  <Words>15701</Words>
  <Application>Microsoft Macintosh PowerPoint</Application>
  <PresentationFormat>On-screen Show (16:9)</PresentationFormat>
  <Paragraphs>1353</Paragraphs>
  <Slides>130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Avenir</vt:lpstr>
      <vt:lpstr>Avenir Black</vt:lpstr>
      <vt:lpstr>Avenir Book</vt:lpstr>
      <vt:lpstr>Calibri</vt:lpstr>
      <vt:lpstr>Roboto Light</vt:lpstr>
      <vt:lpstr>Blank Master</vt:lpstr>
      <vt:lpstr>Uncategorized</vt:lpstr>
      <vt:lpstr>Migrate Data from Box to Egnyte - GA</vt:lpstr>
      <vt:lpstr>Migrate Data from Dropbox to Egnyte - GA</vt:lpstr>
      <vt:lpstr>Big File Handling</vt:lpstr>
      <vt:lpstr>Ransomware Unification - Replace Ransomware signature source with reputable threat intel source</vt:lpstr>
      <vt:lpstr>PCC with Smart Cache (v2)</vt:lpstr>
      <vt:lpstr>Migrate Date from Egnyte to Egnyte (D2D) - GA</vt:lpstr>
      <vt:lpstr>APIs for Initiating and Managing Cloud Migrations</vt:lpstr>
      <vt:lpstr>GA for Cloud Migration</vt:lpstr>
      <vt:lpstr>SS on Azure Gov public cloud (FedRAMP certified)</vt:lpstr>
      <vt:lpstr>Domain without a Trial</vt:lpstr>
      <vt:lpstr>SC Indication - link to SC view for non-admins</vt:lpstr>
      <vt:lpstr>Analysis and Modification of Recommendation Engine Test Results</vt:lpstr>
      <vt:lpstr>Scalability and large file upload suppport</vt:lpstr>
      <vt:lpstr>Upload request instance modification from template</vt:lpstr>
      <vt:lpstr>Edit upload request - Due Date &amp; Assignees</vt:lpstr>
      <vt:lpstr>Add item count to SC and Issues pages</vt:lpstr>
      <vt:lpstr>DocuSign Upload Enhancement</vt:lpstr>
      <vt:lpstr>Google Import Functionality Enhancement</vt:lpstr>
      <vt:lpstr>ServiceNow Incident Sync</vt:lpstr>
      <vt:lpstr>Windows Server Next ( 2025 )</vt:lpstr>
      <vt:lpstr>Windows 11 24H2 Support as Client</vt:lpstr>
      <vt:lpstr>PVI - Milestone 14.1 - Accuracy of Deployment</vt:lpstr>
      <vt:lpstr>[UX] MSP RD Designs part 3 - multiple pages</vt:lpstr>
      <vt:lpstr>Issues as tasks in CFS [POC]</vt:lpstr>
      <vt:lpstr>Convert Google OCR PoC to a production grade integration</vt:lpstr>
      <vt:lpstr>Include original/destination path in stub file</vt:lpstr>
      <vt:lpstr>[GA] Preview Analytics</vt:lpstr>
      <vt:lpstr>New Homepage (iOS)</vt:lpstr>
      <vt:lpstr>Track sensitive content indicator labeling</vt:lpstr>
      <vt:lpstr>[S&amp;G] Unusual Access - Reduce false positives associated with Windows system activity</vt:lpstr>
      <vt:lpstr>Move /Copy redesign (Android)</vt:lpstr>
      <vt:lpstr>AI - Copilot Hub (Android)</vt:lpstr>
      <vt:lpstr>2FA using Egnyte Mobile App (Android)</vt:lpstr>
      <vt:lpstr>2FA using Egnyte iOS App</vt:lpstr>
      <vt:lpstr>AI - Ask Q&amp;A(Android)</vt:lpstr>
      <vt:lpstr>Model DB Refactoring for Scale</vt:lpstr>
      <vt:lpstr>Value Scorecard</vt:lpstr>
      <vt:lpstr>Disable new folder creation in MS Teams Integration</vt:lpstr>
      <vt:lpstr>Provide Sensitive content on 'Unpermitted locations' via OLAP</vt:lpstr>
      <vt:lpstr>[S&amp;G] Content Safeguards - Add Purview-labels as a supported option</vt:lpstr>
      <vt:lpstr>CLM Redesign </vt:lpstr>
      <vt:lpstr>Other Plans for Prospects: Plan Exploration &amp; Trial Management</vt:lpstr>
      <vt:lpstr>Other Plans Page for Customers: Trials</vt:lpstr>
      <vt:lpstr>Purview labeling - Support for priority field</vt:lpstr>
      <vt:lpstr>Purview labeling - Reclassify files stamped with an encryption label</vt:lpstr>
      <vt:lpstr>[Data Mover] Data Collection APIs (Spillover)</vt:lpstr>
      <vt:lpstr>Procore Sync Notifications</vt:lpstr>
      <vt:lpstr>MSP RD - First child domain user edge cases</vt:lpstr>
      <vt:lpstr>Server-side MixPanel events</vt:lpstr>
      <vt:lpstr>Distribution model - review and select solution for automatic deployments</vt:lpstr>
      <vt:lpstr>Trial Add-on Adoption Initiative</vt:lpstr>
      <vt:lpstr>Feature Entitlements Q2 2025 Grouping</vt:lpstr>
      <vt:lpstr>Convert to PDF step</vt:lpstr>
      <vt:lpstr>Home Page Widget for Pending Tasks</vt:lpstr>
      <vt:lpstr>Async MA Client</vt:lpstr>
      <vt:lpstr>Scanning improvements</vt:lpstr>
      <vt:lpstr>[AEC] Deltek Vantagepoint Connector</vt:lpstr>
      <vt:lpstr>Trial Registration GDPR Compliance</vt:lpstr>
      <vt:lpstr>Augment AEC Add-on Value</vt:lpstr>
      <vt:lpstr>[AEC] Project Center</vt:lpstr>
      <vt:lpstr>[AEC] Native ACC Integration 1-way</vt:lpstr>
      <vt:lpstr>[AEC] BIM Preview Enhancements</vt:lpstr>
      <vt:lpstr>LS Mid Market Capabilities</vt:lpstr>
      <vt:lpstr>Drafts Creation &amp; Management</vt:lpstr>
      <vt:lpstr>Optional Effective End Date</vt:lpstr>
      <vt:lpstr>Support for CAPAs, Deviations, and Event Data</vt:lpstr>
      <vt:lpstr>Permissions Management</vt:lpstr>
      <vt:lpstr>Data Owner - Scheduled Permission Reviews</vt:lpstr>
      <vt:lpstr>Elevate Desktop App Capabilities</vt:lpstr>
      <vt:lpstr>Windows 11 Context Menu Support</vt:lpstr>
      <vt:lpstr>Application UI - Windows</vt:lpstr>
      <vt:lpstr>SCDA Win - Beta-2 Readiness</vt:lpstr>
      <vt:lpstr>SCDA Mac - Beta-0 Readiness</vt:lpstr>
      <vt:lpstr>Top Customer Requests</vt:lpstr>
      <vt:lpstr>Content Safeguards - Group-based Link Sharing Controls - Phase 2</vt:lpstr>
      <vt:lpstr>Provide ability to pause archival/deletion policies</vt:lpstr>
      <vt:lpstr>Multi-Document Envelopes</vt:lpstr>
      <vt:lpstr>Bulk send eSignature requests</vt:lpstr>
      <vt:lpstr>[Customer Ask] Inherit folder options to sub-folders (IPG, T&amp;P + 7)</vt:lpstr>
      <vt:lpstr>[Customer Ask] Group improvements (S&amp;L, Norr)</vt:lpstr>
      <vt:lpstr>Skip signed PDFs from persistent document labeling</vt:lpstr>
      <vt:lpstr>Backup to S3 and Wasabi</vt:lpstr>
      <vt:lpstr>Purview labeling - Decouple labels permissions from classify and govern permissions</vt:lpstr>
      <vt:lpstr>Shore the Core</vt:lpstr>
      <vt:lpstr>Unusual Access - Reduce false positives associated with Windows system activity</vt:lpstr>
      <vt:lpstr>Issues - New Issue Categories</vt:lpstr>
      <vt:lpstr>S&amp;G Folder Insights in CFS - Phase 2</vt:lpstr>
      <vt:lpstr>Delegate Issue to Data Owner</vt:lpstr>
      <vt:lpstr>Enable Power Users Folder Full access to Folders they Create</vt:lpstr>
      <vt:lpstr>External Link Auto-Remediation (Milestone 3)</vt:lpstr>
      <vt:lpstr>CMMC Compliance</vt:lpstr>
      <vt:lpstr>*.egnytegov.com domains support for SS devices</vt:lpstr>
      <vt:lpstr>Trust Center for CMMC Level 1</vt:lpstr>
      <vt:lpstr>Trust Center for CMMC Level 2</vt:lpstr>
      <vt:lpstr>egnytegov Support for Smart Cache</vt:lpstr>
      <vt:lpstr>Introduce Gen 4 Plans</vt:lpstr>
      <vt:lpstr>Gen 4 Launch - Trial Registration Pages</vt:lpstr>
      <vt:lpstr>NGP Upsell from G3 and Prior</vt:lpstr>
      <vt:lpstr>[PLG] NGP Trial Onboarding Refinements (Milestone 3)</vt:lpstr>
      <vt:lpstr>[PLG] NGP Trial Onboarding Integrations Enablement (Milestone 2.5)</vt:lpstr>
      <vt:lpstr>[Usability] NGP UI Refresh (Phase 2)</vt:lpstr>
      <vt:lpstr>NGP UI Refresh S&amp;G</vt:lpstr>
      <vt:lpstr>[Usability] NGP UI Refresh (Phase 1)</vt:lpstr>
      <vt:lpstr>Document Portal Enhancements</vt:lpstr>
      <vt:lpstr>Optional documents</vt:lpstr>
      <vt:lpstr>External User Management</vt:lpstr>
      <vt:lpstr>Deleting a Workspace</vt:lpstr>
      <vt:lpstr>Upload request metadata extraction</vt:lpstr>
      <vt:lpstr>Open Workspace folder in Collaborate</vt:lpstr>
      <vt:lpstr>Enhanced AI copilot</vt:lpstr>
      <vt:lpstr>[Copilot] Improved Loaders / Streamed responses</vt:lpstr>
      <vt:lpstr>S&amp;G Co-pilot - Phase 1 - Helpdesk &amp; Blogs</vt:lpstr>
      <vt:lpstr>S&amp;G Sensitive Content Skill</vt:lpstr>
      <vt:lpstr>Build Pax8 Distributor Program</vt:lpstr>
      <vt:lpstr>Distribution model - new type of resellers</vt:lpstr>
      <vt:lpstr>Distribution model - automatic deployments - part 1</vt:lpstr>
      <vt:lpstr>Productivity Agents</vt:lpstr>
      <vt:lpstr>AI Prompt workflow step</vt:lpstr>
      <vt:lpstr>[Agent] Deep Research Agent (Bryce)</vt:lpstr>
      <vt:lpstr>[Agent] Questionnaire Agent (Bryce)</vt:lpstr>
      <vt:lpstr>[Agent] Agent Templates in Copilot hub</vt:lpstr>
      <vt:lpstr>[Agent] Custom Agents in Copilot hub</vt:lpstr>
      <vt:lpstr>Specialized Agents - AEC</vt:lpstr>
      <vt:lpstr>[Agent] Codebooks Agent for AEC</vt:lpstr>
      <vt:lpstr>Smart Specifications - In Product Version</vt:lpstr>
      <vt:lpstr>Co-Editing Enhancements</vt:lpstr>
      <vt:lpstr>[Usability] Disable File Actions During Co-Edit Session</vt:lpstr>
      <vt:lpstr>Product-Led Growth</vt:lpstr>
      <vt:lpstr>Recommendation Engine Test Campaigns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38</cp:revision>
  <dcterms:created xsi:type="dcterms:W3CDTF">2023-12-27T19:29:24Z</dcterms:created>
  <dcterms:modified xsi:type="dcterms:W3CDTF">2025-04-18T16:14:37Z</dcterms:modified>
</cp:coreProperties>
</file>